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9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82"/>
    <p:restoredTop sz="94715"/>
  </p:normalViewPr>
  <p:slideViewPr>
    <p:cSldViewPr snapToGrid="0" snapToObjects="1">
      <p:cViewPr varScale="1">
        <p:scale>
          <a:sx n="116" d="100"/>
          <a:sy n="116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16417422843303E-2"/>
          <c:y val="4.6753246753246699E-2"/>
          <c:w val="0.77136218472267604"/>
          <c:h val="0.904679824112895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genot procenta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List1!$A$2:$B$11</c:f>
              <c:strCache>
                <c:ptCount val="10"/>
                <c:pt idx="0">
                  <c:v>voor</c:v>
                </c:pt>
                <c:pt idx="1">
                  <c:v>door</c:v>
                </c:pt>
                <c:pt idx="2">
                  <c:v>met</c:v>
                </c:pt>
                <c:pt idx="3">
                  <c:v>van</c:v>
                </c:pt>
                <c:pt idx="4">
                  <c:v>aan </c:v>
                </c:pt>
                <c:pt idx="5">
                  <c:v>uit</c:v>
                </c:pt>
                <c:pt idx="6">
                  <c:v>in</c:v>
                </c:pt>
                <c:pt idx="7">
                  <c:v>tot</c:v>
                </c:pt>
                <c:pt idx="8">
                  <c:v>op</c:v>
                </c:pt>
                <c:pt idx="9">
                  <c:v>onder</c:v>
                </c:pt>
              </c:strCache>
            </c:strRef>
          </c:cat>
          <c:val>
            <c:numRef>
              <c:f>List1!$C$2:$C$11</c:f>
              <c:numCache>
                <c:formatCode>0.00%</c:formatCode>
                <c:ptCount val="10"/>
                <c:pt idx="0">
                  <c:v>1.0999999999999999E-2</c:v>
                </c:pt>
                <c:pt idx="1">
                  <c:v>3.0000000000000001E-3</c:v>
                </c:pt>
                <c:pt idx="2">
                  <c:v>3.1E-2</c:v>
                </c:pt>
                <c:pt idx="3">
                  <c:v>8.5999999999999993E-2</c:v>
                </c:pt>
                <c:pt idx="4">
                  <c:v>6.0000000000000001E-3</c:v>
                </c:pt>
                <c:pt idx="5">
                  <c:v>2.5000000000000001E-2</c:v>
                </c:pt>
                <c:pt idx="6">
                  <c:v>1.4999999999999999E-2</c:v>
                </c:pt>
                <c:pt idx="7">
                  <c:v>1E-3</c:v>
                </c:pt>
                <c:pt idx="8">
                  <c:v>2.7E-2</c:v>
                </c:pt>
                <c:pt idx="9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B-4A46-BEF5-5A0B2673A9D5}"/>
            </c:ext>
          </c:extLst>
        </c:ser>
        <c:ser>
          <c:idx val="0"/>
          <c:order val="1"/>
          <c:tx>
            <c:strRef>
              <c:f>List1!$E$1</c:f>
              <c:strCache>
                <c:ptCount val="1"/>
                <c:pt idx="0">
                  <c:v>vreugde procenta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List1!$A$2:$B$11</c:f>
              <c:strCache>
                <c:ptCount val="10"/>
                <c:pt idx="0">
                  <c:v>voor</c:v>
                </c:pt>
                <c:pt idx="1">
                  <c:v>door</c:v>
                </c:pt>
                <c:pt idx="2">
                  <c:v>met</c:v>
                </c:pt>
                <c:pt idx="3">
                  <c:v>van</c:v>
                </c:pt>
                <c:pt idx="4">
                  <c:v>aan </c:v>
                </c:pt>
                <c:pt idx="5">
                  <c:v>uit</c:v>
                </c:pt>
                <c:pt idx="6">
                  <c:v>in</c:v>
                </c:pt>
                <c:pt idx="7">
                  <c:v>tot</c:v>
                </c:pt>
                <c:pt idx="8">
                  <c:v>op</c:v>
                </c:pt>
                <c:pt idx="9">
                  <c:v>onder</c:v>
                </c:pt>
              </c:strCache>
            </c:strRef>
          </c:cat>
          <c:val>
            <c:numRef>
              <c:f>List1!$E$2:$E$11</c:f>
              <c:numCache>
                <c:formatCode>0.00%</c:formatCode>
                <c:ptCount val="10"/>
                <c:pt idx="0">
                  <c:v>1.7999999999999999E-2</c:v>
                </c:pt>
                <c:pt idx="1">
                  <c:v>5.0999999999999997E-2</c:v>
                </c:pt>
                <c:pt idx="2">
                  <c:v>4.2999999999999997E-2</c:v>
                </c:pt>
                <c:pt idx="3">
                  <c:v>0.249</c:v>
                </c:pt>
                <c:pt idx="4">
                  <c:v>2E-3</c:v>
                </c:pt>
                <c:pt idx="5">
                  <c:v>6.7000000000000004E-2</c:v>
                </c:pt>
                <c:pt idx="6">
                  <c:v>8.0000000000000002E-3</c:v>
                </c:pt>
                <c:pt idx="7">
                  <c:v>0.111</c:v>
                </c:pt>
                <c:pt idx="8">
                  <c:v>2E-3</c:v>
                </c:pt>
                <c:pt idx="9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B-4A46-BEF5-5A0B2673A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83632"/>
        <c:axId val="1066311024"/>
      </c:barChart>
      <c:catAx>
        <c:axId val="10846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6311024"/>
        <c:crosses val="autoZero"/>
        <c:auto val="1"/>
        <c:lblAlgn val="ctr"/>
        <c:lblOffset val="100"/>
        <c:noMultiLvlLbl val="0"/>
      </c:catAx>
      <c:valAx>
        <c:axId val="106631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68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85062601638098E-2"/>
          <c:y val="1.1735685214786301E-2"/>
          <c:w val="0.77136218472267604"/>
          <c:h val="0.904679824112895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List1!$C$1</c:f>
              <c:strCache>
                <c:ptCount val="1"/>
                <c:pt idx="0">
                  <c:v>genot procenta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List1!$A$2:$B$13</c:f>
              <c:strCache>
                <c:ptCount val="12"/>
                <c:pt idx="0">
                  <c:v>voor</c:v>
                </c:pt>
                <c:pt idx="1">
                  <c:v>door</c:v>
                </c:pt>
                <c:pt idx="2">
                  <c:v>met</c:v>
                </c:pt>
                <c:pt idx="3">
                  <c:v>van</c:v>
                </c:pt>
                <c:pt idx="4">
                  <c:v>aan </c:v>
                </c:pt>
                <c:pt idx="5">
                  <c:v>uit</c:v>
                </c:pt>
                <c:pt idx="6">
                  <c:v>in</c:v>
                </c:pt>
                <c:pt idx="7">
                  <c:v>tot</c:v>
                </c:pt>
                <c:pt idx="8">
                  <c:v>op</c:v>
                </c:pt>
                <c:pt idx="9">
                  <c:v>onder</c:v>
                </c:pt>
                <c:pt idx="10">
                  <c:v>om</c:v>
                </c:pt>
                <c:pt idx="11">
                  <c:v>achter</c:v>
                </c:pt>
              </c:strCache>
            </c:strRef>
          </c:cat>
          <c:val>
            <c:numRef>
              <c:f>List1!$C$2:$C$13</c:f>
              <c:numCache>
                <c:formatCode>0.00%</c:formatCode>
                <c:ptCount val="12"/>
                <c:pt idx="0">
                  <c:v>1.0999999999999999E-2</c:v>
                </c:pt>
                <c:pt idx="1">
                  <c:v>3.0000000000000001E-3</c:v>
                </c:pt>
                <c:pt idx="2">
                  <c:v>3.1E-2</c:v>
                </c:pt>
                <c:pt idx="3">
                  <c:v>8.5999999999999993E-2</c:v>
                </c:pt>
                <c:pt idx="4">
                  <c:v>6.0000000000000001E-3</c:v>
                </c:pt>
                <c:pt idx="5">
                  <c:v>2.5000000000000001E-2</c:v>
                </c:pt>
                <c:pt idx="6">
                  <c:v>1.4999999999999999E-2</c:v>
                </c:pt>
                <c:pt idx="7">
                  <c:v>1E-3</c:v>
                </c:pt>
                <c:pt idx="8">
                  <c:v>2.7E-2</c:v>
                </c:pt>
                <c:pt idx="9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F-4424-AA71-A492AC015FE8}"/>
            </c:ext>
          </c:extLst>
        </c:ser>
        <c:ser>
          <c:idx val="2"/>
          <c:order val="1"/>
          <c:tx>
            <c:strRef>
              <c:f>List1!$E$1</c:f>
              <c:strCache>
                <c:ptCount val="1"/>
                <c:pt idx="0">
                  <c:v>vreugde procenta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List1!$A$2:$B$13</c:f>
              <c:strCache>
                <c:ptCount val="12"/>
                <c:pt idx="0">
                  <c:v>voor</c:v>
                </c:pt>
                <c:pt idx="1">
                  <c:v>door</c:v>
                </c:pt>
                <c:pt idx="2">
                  <c:v>met</c:v>
                </c:pt>
                <c:pt idx="3">
                  <c:v>van</c:v>
                </c:pt>
                <c:pt idx="4">
                  <c:v>aan </c:v>
                </c:pt>
                <c:pt idx="5">
                  <c:v>uit</c:v>
                </c:pt>
                <c:pt idx="6">
                  <c:v>in</c:v>
                </c:pt>
                <c:pt idx="7">
                  <c:v>tot</c:v>
                </c:pt>
                <c:pt idx="8">
                  <c:v>op</c:v>
                </c:pt>
                <c:pt idx="9">
                  <c:v>onder</c:v>
                </c:pt>
                <c:pt idx="10">
                  <c:v>om</c:v>
                </c:pt>
                <c:pt idx="11">
                  <c:v>achter</c:v>
                </c:pt>
              </c:strCache>
            </c:strRef>
          </c:cat>
          <c:val>
            <c:numRef>
              <c:f>List1!$E$2:$E$13</c:f>
              <c:numCache>
                <c:formatCode>0.00%</c:formatCode>
                <c:ptCount val="12"/>
                <c:pt idx="0">
                  <c:v>1.7999999999999999E-2</c:v>
                </c:pt>
                <c:pt idx="1">
                  <c:v>5.0999999999999997E-2</c:v>
                </c:pt>
                <c:pt idx="2">
                  <c:v>4.2999999999999997E-2</c:v>
                </c:pt>
                <c:pt idx="3">
                  <c:v>0.249</c:v>
                </c:pt>
                <c:pt idx="4">
                  <c:v>2E-3</c:v>
                </c:pt>
                <c:pt idx="5">
                  <c:v>6.7000000000000004E-2</c:v>
                </c:pt>
                <c:pt idx="6">
                  <c:v>8.0000000000000002E-3</c:v>
                </c:pt>
                <c:pt idx="7">
                  <c:v>0.111</c:v>
                </c:pt>
                <c:pt idx="8">
                  <c:v>2E-3</c:v>
                </c:pt>
                <c:pt idx="9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F-4424-AA71-A492AC015FE8}"/>
            </c:ext>
          </c:extLst>
        </c:ser>
        <c:ser>
          <c:idx val="4"/>
          <c:order val="2"/>
          <c:tx>
            <c:strRef>
              <c:f>List1!$G$1</c:f>
              <c:strCache>
                <c:ptCount val="1"/>
                <c:pt idx="0">
                  <c:v>tafel procenta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List1!$A$2:$B$13</c:f>
              <c:strCache>
                <c:ptCount val="12"/>
                <c:pt idx="0">
                  <c:v>voor</c:v>
                </c:pt>
                <c:pt idx="1">
                  <c:v>door</c:v>
                </c:pt>
                <c:pt idx="2">
                  <c:v>met</c:v>
                </c:pt>
                <c:pt idx="3">
                  <c:v>van</c:v>
                </c:pt>
                <c:pt idx="4">
                  <c:v>aan </c:v>
                </c:pt>
                <c:pt idx="5">
                  <c:v>uit</c:v>
                </c:pt>
                <c:pt idx="6">
                  <c:v>in</c:v>
                </c:pt>
                <c:pt idx="7">
                  <c:v>tot</c:v>
                </c:pt>
                <c:pt idx="8">
                  <c:v>op</c:v>
                </c:pt>
                <c:pt idx="9">
                  <c:v>onder</c:v>
                </c:pt>
                <c:pt idx="10">
                  <c:v>om</c:v>
                </c:pt>
                <c:pt idx="11">
                  <c:v>achter</c:v>
                </c:pt>
              </c:strCache>
            </c:strRef>
          </c:cat>
          <c:val>
            <c:numRef>
              <c:f>List1!$G$2:$G$13</c:f>
              <c:numCache>
                <c:formatCode>0.00%</c:formatCode>
                <c:ptCount val="12"/>
                <c:pt idx="0">
                  <c:v>1E-3</c:v>
                </c:pt>
                <c:pt idx="1">
                  <c:v>3.0000000000000001E-3</c:v>
                </c:pt>
                <c:pt idx="2">
                  <c:v>2.1000000000000001E-2</c:v>
                </c:pt>
                <c:pt idx="3">
                  <c:v>3.0000000000000001E-3</c:v>
                </c:pt>
                <c:pt idx="4">
                  <c:v>0.32100000000000001</c:v>
                </c:pt>
                <c:pt idx="5">
                  <c:v>2E-3</c:v>
                </c:pt>
                <c:pt idx="6">
                  <c:v>1E-3</c:v>
                </c:pt>
                <c:pt idx="7" formatCode="0%">
                  <c:v>0</c:v>
                </c:pt>
                <c:pt idx="8">
                  <c:v>0.36199999999999999</c:v>
                </c:pt>
                <c:pt idx="9">
                  <c:v>2.1000000000000001E-2</c:v>
                </c:pt>
                <c:pt idx="10">
                  <c:v>5.2999999999999999E-2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F-4424-AA71-A492AC015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784144"/>
        <c:axId val="1066309376"/>
      </c:barChart>
      <c:catAx>
        <c:axId val="10657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6309376"/>
        <c:crosses val="autoZero"/>
        <c:auto val="1"/>
        <c:lblAlgn val="ctr"/>
        <c:lblOffset val="100"/>
        <c:noMultiLvlLbl val="0"/>
      </c:catAx>
      <c:valAx>
        <c:axId val="10663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578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0CD0-3305-C247-97C5-2C414ED07DD6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2F63-20A8-7A49-B8F0-E6DCD654DE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64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2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8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9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1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0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1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3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9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8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7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3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9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4531-BFA4-BC46-970D-910E1DF1A7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1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1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6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2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99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8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5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CE08-99EB-6B46-9767-54CAC904886F}" type="datetimeFigureOut">
              <a:rPr lang="en-GB" smtClean="0"/>
              <a:t>04/06/2017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5DC-2724-834A-BC2B-54D178EE4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61893" y="2153427"/>
            <a:ext cx="5827058" cy="1990445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Mohou nám konstrukční profily prozradit recept na nizozemské ,štěstí‘?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861893" y="4836519"/>
            <a:ext cx="4924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8D2B5"/>
                </a:solidFill>
                <a:latin typeface="Arial Narrow" charset="0"/>
                <a:ea typeface="Arial Narrow" charset="0"/>
                <a:cs typeface="Arial Narrow" charset="0"/>
              </a:rPr>
              <a:t>Michal Kořenář</a:t>
            </a:r>
          </a:p>
          <a:p>
            <a:endParaRPr lang="en-GB" sz="2800" b="1" dirty="0">
              <a:solidFill>
                <a:srgbClr val="48D2B5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Ústav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germánských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studií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FFUK</a:t>
            </a:r>
          </a:p>
          <a:p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korenar.michal@gmail.com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</a:t>
            </a:fld>
            <a:endParaRPr lang="nl-NL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6" name="Groeperen 7"/>
          <p:cNvGrpSpPr/>
          <p:nvPr/>
        </p:nvGrpSpPr>
        <p:grpSpPr>
          <a:xfrm>
            <a:off x="1936739" y="-2039897"/>
            <a:ext cx="1296801" cy="3648848"/>
            <a:chOff x="1382105" y="-2039897"/>
            <a:chExt cx="1296801" cy="3648848"/>
          </a:xfrm>
        </p:grpSpPr>
        <p:sp>
          <p:nvSpPr>
            <p:cNvPr id="17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64" y="724906"/>
            <a:ext cx="2058705" cy="21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Výsledky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10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096"/>
              </p:ext>
            </p:extLst>
          </p:nvPr>
        </p:nvGraphicFramePr>
        <p:xfrm>
          <a:off x="3151554" y="1416289"/>
          <a:ext cx="7920796" cy="517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95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865" y="-175894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Výsledky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11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046135"/>
              </p:ext>
            </p:extLst>
          </p:nvPr>
        </p:nvGraphicFramePr>
        <p:xfrm>
          <a:off x="1933731" y="914163"/>
          <a:ext cx="10115550" cy="594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1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865" y="-175894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Výsledky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12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25005"/>
              </p:ext>
            </p:extLst>
          </p:nvPr>
        </p:nvGraphicFramePr>
        <p:xfrm>
          <a:off x="2158998" y="1416615"/>
          <a:ext cx="3744844" cy="329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tafel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1,80%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door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0,30%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van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24,90%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aan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32,10%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uit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tot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11,10%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36,20%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onder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33,20%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achter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1,30%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189"/>
              </p:ext>
            </p:extLst>
          </p:nvPr>
        </p:nvGraphicFramePr>
        <p:xfrm>
          <a:off x="6308311" y="1410141"/>
          <a:ext cx="5221080" cy="3301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98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počet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počet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67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1,80%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door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192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van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231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942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24,90%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aan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uit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67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254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tot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11,10%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onder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33,20%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nic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1257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308311" y="4918728"/>
            <a:ext cx="54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Ch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í-kvadrát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test – 953,7</a:t>
            </a:r>
          </a:p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Cramerovo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V – 0,220 –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střední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efekt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pro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stupeň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volnosti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9</a:t>
            </a:r>
          </a:p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 &lt; 0,0001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068272" y="4792447"/>
            <a:ext cx="397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Ch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í-kvadrát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test – 1115,7</a:t>
            </a:r>
          </a:p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Cramerovo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V – 0,380 –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velký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efekt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pro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stupeň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volnosti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11</a:t>
            </a:r>
          </a:p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 &lt; 0,000001</a:t>
            </a:r>
          </a:p>
        </p:txBody>
      </p:sp>
    </p:spTree>
    <p:extLst>
      <p:ext uri="{BB962C8B-B14F-4D97-AF65-F5344CB8AC3E}">
        <p14:creationId xmlns:p14="http://schemas.microsoft.com/office/powerpoint/2010/main" val="207416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865" y="-175894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Výsledky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13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62622"/>
              </p:ext>
            </p:extLst>
          </p:nvPr>
        </p:nvGraphicFramePr>
        <p:xfrm>
          <a:off x="2158998" y="1416615"/>
          <a:ext cx="3744844" cy="329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63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tafel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1,80%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door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0,30%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van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24,90%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 err="1">
                          <a:effectLst/>
                        </a:rPr>
                        <a:t>aan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32,10%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uit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tot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11,10%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36,20%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onder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33,20%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65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achter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1,30%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308311" y="1410141"/>
          <a:ext cx="5221080" cy="3301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98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počet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genot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počet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vreugde procenta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67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1,80%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door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192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met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4,30%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van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231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8,60%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942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24,90%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aan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uit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67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254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1,50%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0,80%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tot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11,10%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2,70%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0,20%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onder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33,20%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nic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1257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1897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308311" y="4918728"/>
            <a:ext cx="54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Ch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í-kvadrát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test – 953,7</a:t>
            </a:r>
          </a:p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Cramerovo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V – 0,220 –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střední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efekt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pro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stupeň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volnosti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9</a:t>
            </a:r>
          </a:p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 &lt; 0,0001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068272" y="4792447"/>
            <a:ext cx="397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Ch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í-kvadrát 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test – 1115,7</a:t>
            </a:r>
          </a:p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Cramerovo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V – 0,380 –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velký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efekt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pro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stupeň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volnosti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11</a:t>
            </a:r>
          </a:p>
          <a:p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p &lt; 0,000001</a:t>
            </a:r>
          </a:p>
        </p:txBody>
      </p:sp>
      <p:sp>
        <p:nvSpPr>
          <p:cNvPr id="8" name="TextovéPole 7"/>
          <p:cNvSpPr txBox="1"/>
          <p:nvPr/>
        </p:nvSpPr>
        <p:spPr>
          <a:xfrm rot="19885608">
            <a:off x="3771354" y="2246035"/>
            <a:ext cx="579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</a:rPr>
              <a:t>HYPOTÉZY POTVRZENY</a:t>
            </a:r>
          </a:p>
        </p:txBody>
      </p:sp>
    </p:spTree>
    <p:extLst>
      <p:ext uri="{BB962C8B-B14F-4D97-AF65-F5344CB8AC3E}">
        <p14:creationId xmlns:p14="http://schemas.microsoft.com/office/powerpoint/2010/main" val="91800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865" y="-175894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Závěr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14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2294584" y="1075163"/>
            <a:ext cx="97656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Konstrukční profily se skutečně signifikantně liší i u slov, která jsou téměř synonymní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Významová blízkost je matematicky vyjádřitelná pomocí konstrukčních profilů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Konstrukční profily se dají použít u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podst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. jmen i pro jazyky s nerozvinutou morfologickou flexí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Konstrukční profily je možné využít při výuce jazyků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Konstrukční profily mohou sloužit k empirickému výzkumu metafory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(Janda a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Solovyev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2009)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Zajímavé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nakombinovat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s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metaphorical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pattern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analysis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Stefanowitsch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2004) 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pPr marL="742950" lvl="1" indent="-285750">
              <a:buFont typeface="Wingdings" charset="2"/>
              <a:buChar char="§"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U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genot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se často vyskytuje metafora zahalení –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genot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je textilní látka, proto </a:t>
            </a:r>
            <a:r>
              <a:rPr lang="cs-CZ" sz="2400" i="1" dirty="0" err="1">
                <a:latin typeface="Arial Narrow" charset="0"/>
                <a:ea typeface="Arial Narrow" charset="0"/>
                <a:cs typeface="Arial Narrow" charset="0"/>
              </a:rPr>
              <a:t>onder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(Kořenář 2016). 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Jak by dopadla analýza konstrukční profilů se slovem </a:t>
            </a:r>
            <a:r>
              <a:rPr lang="cs-CZ" sz="2400" i="1" dirty="0">
                <a:latin typeface="Arial Narrow" charset="0"/>
                <a:ea typeface="Arial Narrow" charset="0"/>
                <a:cs typeface="Arial Narrow" charset="0"/>
              </a:rPr>
              <a:t>peřina?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865" y="-175894"/>
            <a:ext cx="9998589" cy="1378454"/>
          </a:xfrm>
        </p:spPr>
        <p:txBody>
          <a:bodyPr/>
          <a:lstStyle/>
          <a:p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15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2068272" y="2876152"/>
            <a:ext cx="976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Arial Narrow" charset="0"/>
                <a:ea typeface="Arial Narrow" charset="0"/>
                <a:cs typeface="Arial Narrow" charset="0"/>
              </a:rPr>
              <a:t>Děkuji Vám za pozornost!</a:t>
            </a:r>
            <a:endParaRPr lang="cs-CZ" sz="36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2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1813" y="-546120"/>
            <a:ext cx="9998589" cy="1378454"/>
          </a:xfrm>
        </p:spPr>
        <p:txBody>
          <a:bodyPr>
            <a:normAutofit/>
          </a:bodyPr>
          <a:lstStyle/>
          <a:p>
            <a:r>
              <a:rPr lang="en-GB" sz="1800" b="1" dirty="0" err="1">
                <a:latin typeface="Arial Narrow" charset="0"/>
                <a:ea typeface="Arial Narrow" charset="0"/>
                <a:cs typeface="Arial Narrow" charset="0"/>
              </a:rPr>
              <a:t>Literatura</a:t>
            </a:r>
            <a:endParaRPr lang="en-GB" sz="18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16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254887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1933731" y="389093"/>
            <a:ext cx="102582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Barðdal, J. (2006). </a:t>
            </a:r>
            <a:r>
              <a:rPr lang="cs-CZ" sz="1300" dirty="0" err="1"/>
              <a:t>Construction-specific</a:t>
            </a:r>
            <a:r>
              <a:rPr lang="cs-CZ" sz="1300" dirty="0"/>
              <a:t> </a:t>
            </a:r>
            <a:r>
              <a:rPr lang="cs-CZ" sz="1300" dirty="0" err="1"/>
              <a:t>properties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syntactic</a:t>
            </a:r>
            <a:r>
              <a:rPr lang="cs-CZ" sz="1300" dirty="0"/>
              <a:t> </a:t>
            </a:r>
            <a:r>
              <a:rPr lang="cs-CZ" sz="1300" dirty="0" err="1"/>
              <a:t>subjects</a:t>
            </a:r>
            <a:r>
              <a:rPr lang="cs-CZ" sz="1300" dirty="0"/>
              <a:t> in </a:t>
            </a:r>
            <a:r>
              <a:rPr lang="cs-CZ" sz="1300" dirty="0" err="1"/>
              <a:t>Icelandic</a:t>
            </a:r>
            <a:r>
              <a:rPr lang="cs-CZ" sz="1300" dirty="0"/>
              <a:t> and </a:t>
            </a:r>
            <a:r>
              <a:rPr lang="cs-CZ" sz="1300" dirty="0" err="1"/>
              <a:t>German</a:t>
            </a:r>
            <a:r>
              <a:rPr lang="cs-CZ" sz="1300" dirty="0"/>
              <a:t>. </a:t>
            </a:r>
            <a:r>
              <a:rPr lang="cs-CZ" sz="1300" i="1" dirty="0" err="1"/>
              <a:t>Cognitive</a:t>
            </a:r>
            <a:r>
              <a:rPr lang="cs-CZ" sz="1300" i="1" dirty="0"/>
              <a:t> </a:t>
            </a:r>
            <a:r>
              <a:rPr lang="cs-CZ" sz="1300" i="1" dirty="0" err="1"/>
              <a:t>Linguistics</a:t>
            </a:r>
            <a:r>
              <a:rPr lang="cs-CZ" sz="1300" dirty="0"/>
              <a:t>, </a:t>
            </a:r>
            <a:r>
              <a:rPr lang="cs-CZ" sz="1300" i="1" dirty="0"/>
              <a:t>17</a:t>
            </a:r>
            <a:r>
              <a:rPr lang="cs-CZ" sz="1300" dirty="0"/>
              <a:t>(1), 39-106.</a:t>
            </a:r>
          </a:p>
          <a:p>
            <a:endParaRPr lang="cs-CZ" sz="1300" dirty="0"/>
          </a:p>
          <a:p>
            <a:r>
              <a:rPr lang="cs-CZ" sz="1300" dirty="0" err="1"/>
              <a:t>Bybee</a:t>
            </a:r>
            <a:r>
              <a:rPr lang="cs-CZ" sz="1300" dirty="0"/>
              <a:t>, J. L., &amp; </a:t>
            </a:r>
            <a:r>
              <a:rPr lang="cs-CZ" sz="1300" dirty="0" err="1"/>
              <a:t>Hopper</a:t>
            </a:r>
            <a:r>
              <a:rPr lang="cs-CZ" sz="1300" dirty="0"/>
              <a:t>, P. J. (</a:t>
            </a:r>
            <a:r>
              <a:rPr lang="cs-CZ" sz="1300" dirty="0" err="1"/>
              <a:t>Eds</a:t>
            </a:r>
            <a:r>
              <a:rPr lang="cs-CZ" sz="1300" dirty="0"/>
              <a:t>.). (2001). </a:t>
            </a:r>
            <a:r>
              <a:rPr lang="cs-CZ" sz="1300" i="1" dirty="0" err="1"/>
              <a:t>Frequency</a:t>
            </a:r>
            <a:r>
              <a:rPr lang="cs-CZ" sz="1300" i="1" dirty="0"/>
              <a:t> and </a:t>
            </a:r>
            <a:r>
              <a:rPr lang="cs-CZ" sz="1300" i="1" dirty="0" err="1"/>
              <a:t>the</a:t>
            </a:r>
            <a:r>
              <a:rPr lang="cs-CZ" sz="1300" i="1" dirty="0"/>
              <a:t> emergence </a:t>
            </a:r>
            <a:r>
              <a:rPr lang="cs-CZ" sz="1300" i="1" dirty="0" err="1"/>
              <a:t>of</a:t>
            </a:r>
            <a:r>
              <a:rPr lang="cs-CZ" sz="1300" i="1" dirty="0"/>
              <a:t> </a:t>
            </a:r>
            <a:r>
              <a:rPr lang="cs-CZ" sz="1300" i="1" dirty="0" err="1"/>
              <a:t>linguistic</a:t>
            </a:r>
            <a:r>
              <a:rPr lang="cs-CZ" sz="1300" i="1" dirty="0"/>
              <a:t> </a:t>
            </a:r>
            <a:r>
              <a:rPr lang="cs-CZ" sz="1300" i="1" dirty="0" err="1"/>
              <a:t>structure</a:t>
            </a:r>
            <a:r>
              <a:rPr lang="cs-CZ" sz="1300" dirty="0"/>
              <a:t> (Vol. 45). John </a:t>
            </a:r>
            <a:r>
              <a:rPr lang="cs-CZ" sz="1300" dirty="0" err="1"/>
              <a:t>Benjamins</a:t>
            </a:r>
            <a:r>
              <a:rPr lang="cs-CZ" sz="1300" dirty="0"/>
              <a:t> </a:t>
            </a:r>
            <a:r>
              <a:rPr lang="cs-CZ" sz="1300" dirty="0" err="1"/>
              <a:t>Publishing</a:t>
            </a:r>
            <a:r>
              <a:rPr lang="cs-CZ" sz="1300" dirty="0"/>
              <a:t>.</a:t>
            </a:r>
          </a:p>
          <a:p>
            <a:endParaRPr lang="cs-CZ" sz="1300" dirty="0"/>
          </a:p>
          <a:p>
            <a:r>
              <a:rPr lang="cs-CZ" sz="1300" dirty="0" err="1"/>
              <a:t>Fried</a:t>
            </a:r>
            <a:r>
              <a:rPr lang="cs-CZ" sz="1300" dirty="0"/>
              <a:t>, M. (2005). A </a:t>
            </a:r>
            <a:r>
              <a:rPr lang="cs-CZ" sz="1300" dirty="0" err="1"/>
              <a:t>frame-based</a:t>
            </a:r>
            <a:r>
              <a:rPr lang="cs-CZ" sz="1300" dirty="0"/>
              <a:t> </a:t>
            </a:r>
            <a:r>
              <a:rPr lang="cs-CZ" sz="1300" dirty="0" err="1"/>
              <a:t>approach</a:t>
            </a:r>
            <a:r>
              <a:rPr lang="cs-CZ" sz="1300" dirty="0"/>
              <a:t> to case </a:t>
            </a:r>
            <a:r>
              <a:rPr lang="cs-CZ" sz="1300" dirty="0" err="1"/>
              <a:t>alternations</a:t>
            </a:r>
            <a:r>
              <a:rPr lang="cs-CZ" sz="1300" dirty="0"/>
              <a:t>: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swarm-class</a:t>
            </a:r>
            <a:r>
              <a:rPr lang="cs-CZ" sz="1300" dirty="0"/>
              <a:t> </a:t>
            </a:r>
            <a:r>
              <a:rPr lang="cs-CZ" sz="1300" dirty="0" err="1"/>
              <a:t>verbs</a:t>
            </a:r>
            <a:r>
              <a:rPr lang="cs-CZ" sz="1300" dirty="0"/>
              <a:t> in Czech. </a:t>
            </a:r>
            <a:r>
              <a:rPr lang="cs-CZ" sz="1300" i="1" dirty="0" err="1"/>
              <a:t>Cognitive</a:t>
            </a:r>
            <a:r>
              <a:rPr lang="cs-CZ" sz="1300" i="1" dirty="0"/>
              <a:t> </a:t>
            </a:r>
            <a:r>
              <a:rPr lang="cs-CZ" sz="1300" i="1" dirty="0" err="1"/>
              <a:t>linguistics</a:t>
            </a:r>
            <a:r>
              <a:rPr lang="cs-CZ" sz="1300" dirty="0"/>
              <a:t>, </a:t>
            </a:r>
            <a:r>
              <a:rPr lang="cs-CZ" sz="1300" i="1" dirty="0"/>
              <a:t>16</a:t>
            </a:r>
            <a:r>
              <a:rPr lang="cs-CZ" sz="1300" dirty="0"/>
              <a:t>(3), 475-512.</a:t>
            </a:r>
          </a:p>
          <a:p>
            <a:endParaRPr lang="cs-CZ" sz="1300" dirty="0"/>
          </a:p>
          <a:p>
            <a:r>
              <a:rPr lang="cs-CZ" sz="1300" dirty="0" err="1"/>
              <a:t>Fried</a:t>
            </a:r>
            <a:r>
              <a:rPr lang="cs-CZ" sz="1300" dirty="0"/>
              <a:t>, M. (2013). Pojem konstrukce v konstrukční gramatice. </a:t>
            </a:r>
            <a:r>
              <a:rPr lang="cs-CZ" sz="1300" i="1" dirty="0"/>
              <a:t>Časopis pro moderní filologii (</a:t>
            </a:r>
            <a:r>
              <a:rPr lang="cs-CZ" sz="1300" i="1" dirty="0" err="1"/>
              <a:t>Journal</a:t>
            </a:r>
            <a:r>
              <a:rPr lang="cs-CZ" sz="1300" i="1" dirty="0"/>
              <a:t> </a:t>
            </a:r>
            <a:r>
              <a:rPr lang="cs-CZ" sz="1300" i="1" dirty="0" err="1"/>
              <a:t>for</a:t>
            </a:r>
            <a:r>
              <a:rPr lang="cs-CZ" sz="1300" i="1" dirty="0"/>
              <a:t> </a:t>
            </a:r>
            <a:r>
              <a:rPr lang="cs-CZ" sz="1300" i="1" dirty="0" err="1"/>
              <a:t>Modern</a:t>
            </a:r>
            <a:r>
              <a:rPr lang="cs-CZ" sz="1300" i="1" dirty="0"/>
              <a:t> </a:t>
            </a:r>
            <a:r>
              <a:rPr lang="cs-CZ" sz="1300" i="1" dirty="0" err="1"/>
              <a:t>Philology</a:t>
            </a:r>
            <a:r>
              <a:rPr lang="cs-CZ" sz="1300" i="1" dirty="0"/>
              <a:t>)</a:t>
            </a:r>
            <a:r>
              <a:rPr lang="cs-CZ" sz="1300" dirty="0"/>
              <a:t>, </a:t>
            </a:r>
            <a:r>
              <a:rPr lang="cs-CZ" sz="1300" i="1" dirty="0"/>
              <a:t>1</a:t>
            </a:r>
            <a:r>
              <a:rPr lang="cs-CZ" sz="1300" dirty="0"/>
              <a:t>(95), 11-27.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Goddard, C. 1998. Semantic analysis. </a:t>
            </a:r>
            <a:r>
              <a:rPr lang="en-US" sz="1300" i="1" dirty="0"/>
              <a:t>A practical introduction.</a:t>
            </a:r>
            <a:r>
              <a:rPr lang="en-US" sz="1300" dirty="0"/>
              <a:t> </a:t>
            </a:r>
            <a:r>
              <a:rPr lang="nl-NL" sz="1300" dirty="0"/>
              <a:t>Oxford: Oxford University Press.</a:t>
            </a:r>
          </a:p>
          <a:p>
            <a:endParaRPr lang="nl-NL" sz="1300" dirty="0"/>
          </a:p>
          <a:p>
            <a:r>
              <a:rPr lang="nl-NL" sz="1300" dirty="0"/>
              <a:t>Goldberg, A. E. (2006). </a:t>
            </a:r>
            <a:r>
              <a:rPr lang="nl-NL" sz="1300" i="1" dirty="0" err="1"/>
              <a:t>Constructions</a:t>
            </a:r>
            <a:r>
              <a:rPr lang="nl-NL" sz="1300" i="1" dirty="0"/>
              <a:t> at </a:t>
            </a:r>
            <a:r>
              <a:rPr lang="nl-NL" sz="1300" i="1" dirty="0" err="1"/>
              <a:t>work</a:t>
            </a:r>
            <a:r>
              <a:rPr lang="nl-NL" sz="1300" i="1" dirty="0"/>
              <a:t>: The nature of </a:t>
            </a:r>
            <a:r>
              <a:rPr lang="nl-NL" sz="1300" i="1" dirty="0" err="1"/>
              <a:t>generalization</a:t>
            </a:r>
            <a:r>
              <a:rPr lang="nl-NL" sz="1300" i="1" dirty="0"/>
              <a:t> in </a:t>
            </a:r>
            <a:r>
              <a:rPr lang="nl-NL" sz="1300" i="1" dirty="0" err="1"/>
              <a:t>language</a:t>
            </a:r>
            <a:r>
              <a:rPr lang="nl-NL" sz="1300" dirty="0"/>
              <a:t>. Oxford University Press on </a:t>
            </a:r>
            <a:r>
              <a:rPr lang="nl-NL" sz="1300" dirty="0" err="1"/>
              <a:t>Demand</a:t>
            </a:r>
            <a:r>
              <a:rPr lang="nl-NL" sz="1300" dirty="0"/>
              <a:t>.</a:t>
            </a:r>
          </a:p>
          <a:p>
            <a:endParaRPr lang="nl-NL" sz="1300" dirty="0"/>
          </a:p>
          <a:p>
            <a:r>
              <a:rPr lang="nl-NL" sz="1300" dirty="0" err="1"/>
              <a:t>Janda</a:t>
            </a:r>
            <a:r>
              <a:rPr lang="nl-NL" sz="1300" dirty="0"/>
              <a:t>, L. A., &amp; </a:t>
            </a:r>
            <a:r>
              <a:rPr lang="nl-NL" sz="1300" dirty="0" err="1"/>
              <a:t>Solovyev</a:t>
            </a:r>
            <a:r>
              <a:rPr lang="nl-NL" sz="1300" dirty="0"/>
              <a:t>, V. D. (2009). </a:t>
            </a:r>
            <a:r>
              <a:rPr lang="nl-NL" sz="1300" dirty="0" err="1"/>
              <a:t>What</a:t>
            </a:r>
            <a:r>
              <a:rPr lang="nl-NL" sz="1300" dirty="0"/>
              <a:t> </a:t>
            </a:r>
            <a:r>
              <a:rPr lang="nl-NL" sz="1300" dirty="0" err="1"/>
              <a:t>constructional</a:t>
            </a:r>
            <a:r>
              <a:rPr lang="nl-NL" sz="1300" dirty="0"/>
              <a:t> </a:t>
            </a:r>
            <a:r>
              <a:rPr lang="nl-NL" sz="1300" dirty="0" err="1"/>
              <a:t>profiles</a:t>
            </a:r>
            <a:r>
              <a:rPr lang="nl-NL" sz="1300" dirty="0"/>
              <a:t> </a:t>
            </a:r>
            <a:r>
              <a:rPr lang="nl-NL" sz="1300" dirty="0" err="1"/>
              <a:t>reveal</a:t>
            </a:r>
            <a:r>
              <a:rPr lang="nl-NL" sz="1300" dirty="0"/>
              <a:t> </a:t>
            </a:r>
            <a:r>
              <a:rPr lang="nl-NL" sz="1300" dirty="0" err="1"/>
              <a:t>about</a:t>
            </a:r>
            <a:r>
              <a:rPr lang="nl-NL" sz="1300" dirty="0"/>
              <a:t> </a:t>
            </a:r>
            <a:r>
              <a:rPr lang="nl-NL" sz="1300" dirty="0" err="1"/>
              <a:t>synonymy</a:t>
            </a:r>
            <a:r>
              <a:rPr lang="nl-NL" sz="1300" dirty="0"/>
              <a:t>: A case </a:t>
            </a:r>
            <a:r>
              <a:rPr lang="nl-NL" sz="1300" dirty="0" err="1"/>
              <a:t>study</a:t>
            </a:r>
            <a:r>
              <a:rPr lang="nl-NL" sz="1300" dirty="0"/>
              <a:t> of Russian </a:t>
            </a:r>
            <a:r>
              <a:rPr lang="nl-NL" sz="1300" dirty="0" err="1"/>
              <a:t>words</a:t>
            </a:r>
            <a:r>
              <a:rPr lang="nl-NL" sz="1300" dirty="0"/>
              <a:t> </a:t>
            </a:r>
            <a:r>
              <a:rPr lang="nl-NL" sz="1300" dirty="0" err="1"/>
              <a:t>for</a:t>
            </a:r>
            <a:r>
              <a:rPr lang="nl-NL" sz="1300" dirty="0"/>
              <a:t> SADNESS </a:t>
            </a:r>
            <a:r>
              <a:rPr lang="nl-NL" sz="1300" dirty="0" err="1"/>
              <a:t>and</a:t>
            </a:r>
            <a:r>
              <a:rPr lang="nl-NL" sz="1300" dirty="0"/>
              <a:t> HAPPINESS.</a:t>
            </a:r>
          </a:p>
          <a:p>
            <a:endParaRPr lang="nl-NL" sz="1300" dirty="0"/>
          </a:p>
          <a:p>
            <a:r>
              <a:rPr lang="nl-NL" sz="1300" dirty="0" err="1"/>
              <a:t>Janda</a:t>
            </a:r>
            <a:r>
              <a:rPr lang="nl-NL" sz="1300" dirty="0"/>
              <a:t>, L. A. (Ed.). (2013). </a:t>
            </a:r>
            <a:r>
              <a:rPr lang="nl-NL" sz="1300" i="1" dirty="0" err="1"/>
              <a:t>Cognitive</a:t>
            </a:r>
            <a:r>
              <a:rPr lang="nl-NL" sz="1300" i="1" dirty="0"/>
              <a:t> </a:t>
            </a:r>
            <a:r>
              <a:rPr lang="nl-NL" sz="1300" i="1" dirty="0" err="1"/>
              <a:t>Linguistics</a:t>
            </a:r>
            <a:r>
              <a:rPr lang="nl-NL" sz="1300" i="1" dirty="0"/>
              <a:t>–The </a:t>
            </a:r>
            <a:r>
              <a:rPr lang="nl-NL" sz="1300" i="1" dirty="0" err="1"/>
              <a:t>Quantitative</a:t>
            </a:r>
            <a:r>
              <a:rPr lang="nl-NL" sz="1300" i="1" dirty="0"/>
              <a:t> Turn: The </a:t>
            </a:r>
            <a:r>
              <a:rPr lang="nl-NL" sz="1300" i="1" dirty="0" err="1"/>
              <a:t>Essential</a:t>
            </a:r>
            <a:r>
              <a:rPr lang="nl-NL" sz="1300" i="1" dirty="0"/>
              <a:t> Reader</a:t>
            </a:r>
            <a:r>
              <a:rPr lang="nl-NL" sz="1300" dirty="0"/>
              <a:t>. Walter de Gruyter.</a:t>
            </a:r>
          </a:p>
          <a:p>
            <a:endParaRPr lang="nl-NL" sz="1300" dirty="0"/>
          </a:p>
          <a:p>
            <a:r>
              <a:rPr lang="nl-NL" sz="1300" dirty="0" err="1"/>
              <a:t>Janda</a:t>
            </a:r>
            <a:r>
              <a:rPr lang="nl-NL" sz="1300" dirty="0"/>
              <a:t>, L. A. (2015). </a:t>
            </a:r>
            <a:r>
              <a:rPr lang="nl-NL" sz="1300" dirty="0" err="1"/>
              <a:t>Cognitive</a:t>
            </a:r>
            <a:r>
              <a:rPr lang="nl-NL" sz="1300" dirty="0"/>
              <a:t> </a:t>
            </a:r>
            <a:r>
              <a:rPr lang="nl-NL" sz="1300" dirty="0" err="1"/>
              <a:t>linguistics</a:t>
            </a:r>
            <a:r>
              <a:rPr lang="nl-NL" sz="1300" dirty="0"/>
              <a:t> in </a:t>
            </a:r>
            <a:r>
              <a:rPr lang="nl-NL" sz="1300" dirty="0" err="1"/>
              <a:t>the</a:t>
            </a:r>
            <a:r>
              <a:rPr lang="nl-NL" sz="1300" dirty="0"/>
              <a:t> </a:t>
            </a:r>
            <a:r>
              <a:rPr lang="nl-NL" sz="1300" dirty="0" err="1"/>
              <a:t>year</a:t>
            </a:r>
            <a:r>
              <a:rPr lang="nl-NL" sz="1300" dirty="0"/>
              <a:t> 2015. </a:t>
            </a:r>
            <a:r>
              <a:rPr lang="nl-NL" sz="1300" i="1" dirty="0" err="1"/>
              <a:t>Cognitive</a:t>
            </a:r>
            <a:r>
              <a:rPr lang="nl-NL" sz="1300" i="1" dirty="0"/>
              <a:t> </a:t>
            </a:r>
            <a:r>
              <a:rPr lang="nl-NL" sz="1300" i="1" dirty="0" err="1"/>
              <a:t>Semantics</a:t>
            </a:r>
            <a:r>
              <a:rPr lang="nl-NL" sz="1300" dirty="0"/>
              <a:t>, </a:t>
            </a:r>
            <a:r>
              <a:rPr lang="nl-NL" sz="1300" i="1" dirty="0"/>
              <a:t>1</a:t>
            </a:r>
            <a:r>
              <a:rPr lang="nl-NL" sz="1300" dirty="0"/>
              <a:t>(1), 131-154.</a:t>
            </a:r>
          </a:p>
          <a:p>
            <a:endParaRPr lang="nl-NL" sz="1300" dirty="0"/>
          </a:p>
          <a:p>
            <a:r>
              <a:rPr lang="nl-NL" sz="1300" dirty="0" err="1"/>
              <a:t>Langacker</a:t>
            </a:r>
            <a:r>
              <a:rPr lang="nl-NL" sz="1300" dirty="0"/>
              <a:t>, R. W. (1987). </a:t>
            </a:r>
            <a:r>
              <a:rPr lang="nl-NL" sz="1300" i="1" dirty="0"/>
              <a:t>Foundations of </a:t>
            </a:r>
            <a:r>
              <a:rPr lang="nl-NL" sz="1300" i="1" dirty="0" err="1"/>
              <a:t>cognitive</a:t>
            </a:r>
            <a:r>
              <a:rPr lang="nl-NL" sz="1300" i="1" dirty="0"/>
              <a:t> </a:t>
            </a:r>
            <a:r>
              <a:rPr lang="nl-NL" sz="1300" i="1" dirty="0" err="1"/>
              <a:t>grammar</a:t>
            </a:r>
            <a:r>
              <a:rPr lang="nl-NL" sz="1300" i="1" dirty="0"/>
              <a:t>: </a:t>
            </a:r>
            <a:r>
              <a:rPr lang="nl-NL" sz="1300" i="1" dirty="0" err="1"/>
              <a:t>Theoretical</a:t>
            </a:r>
            <a:r>
              <a:rPr lang="nl-NL" sz="1300" i="1" dirty="0"/>
              <a:t> </a:t>
            </a:r>
            <a:r>
              <a:rPr lang="nl-NL" sz="1300" i="1" dirty="0" err="1"/>
              <a:t>prerequisites</a:t>
            </a:r>
            <a:r>
              <a:rPr lang="nl-NL" sz="1300" dirty="0"/>
              <a:t> (Vol. 1). Stanford </a:t>
            </a:r>
            <a:r>
              <a:rPr lang="nl-NL" sz="1300" dirty="0" err="1"/>
              <a:t>university</a:t>
            </a:r>
            <a:r>
              <a:rPr lang="nl-NL" sz="1300" dirty="0"/>
              <a:t> </a:t>
            </a:r>
            <a:r>
              <a:rPr lang="nl-NL" sz="1300" dirty="0" err="1"/>
              <a:t>press</a:t>
            </a:r>
            <a:r>
              <a:rPr lang="nl-NL" sz="1300" dirty="0"/>
              <a:t>.</a:t>
            </a:r>
          </a:p>
          <a:p>
            <a:endParaRPr lang="nl-NL" sz="1300" dirty="0"/>
          </a:p>
          <a:p>
            <a:r>
              <a:rPr lang="nl-NL" sz="1300" dirty="0"/>
              <a:t>Kempe, V. (1999). Processing of </a:t>
            </a:r>
            <a:r>
              <a:rPr lang="nl-NL" sz="1300" dirty="0" err="1"/>
              <a:t>morphological</a:t>
            </a:r>
            <a:r>
              <a:rPr lang="nl-NL" sz="1300" dirty="0"/>
              <a:t> </a:t>
            </a:r>
            <a:r>
              <a:rPr lang="nl-NL" sz="1300" dirty="0" err="1"/>
              <a:t>and</a:t>
            </a:r>
            <a:r>
              <a:rPr lang="nl-NL" sz="1300" dirty="0"/>
              <a:t> </a:t>
            </a:r>
            <a:r>
              <a:rPr lang="nl-NL" sz="1300" dirty="0" err="1"/>
              <a:t>semantic</a:t>
            </a:r>
            <a:r>
              <a:rPr lang="nl-NL" sz="1300" dirty="0"/>
              <a:t> cues in Russian </a:t>
            </a:r>
            <a:r>
              <a:rPr lang="nl-NL" sz="1300" dirty="0" err="1"/>
              <a:t>and</a:t>
            </a:r>
            <a:r>
              <a:rPr lang="nl-NL" sz="1300" dirty="0"/>
              <a:t> </a:t>
            </a:r>
            <a:r>
              <a:rPr lang="nl-NL" sz="1300" dirty="0" err="1"/>
              <a:t>German</a:t>
            </a:r>
            <a:r>
              <a:rPr lang="nl-NL" sz="1300" dirty="0"/>
              <a:t>. </a:t>
            </a:r>
            <a:r>
              <a:rPr lang="nl-NL" sz="1300" i="1" dirty="0"/>
              <a:t>Language </a:t>
            </a:r>
            <a:r>
              <a:rPr lang="nl-NL" sz="1300" i="1" dirty="0" err="1"/>
              <a:t>and</a:t>
            </a:r>
            <a:r>
              <a:rPr lang="nl-NL" sz="1300" i="1" dirty="0"/>
              <a:t> </a:t>
            </a:r>
            <a:r>
              <a:rPr lang="nl-NL" sz="1300" i="1" dirty="0" err="1"/>
              <a:t>Cognitive</a:t>
            </a:r>
            <a:r>
              <a:rPr lang="nl-NL" sz="1300" i="1" dirty="0"/>
              <a:t> </a:t>
            </a:r>
            <a:r>
              <a:rPr lang="nl-NL" sz="1300" i="1" dirty="0" err="1"/>
              <a:t>Processes</a:t>
            </a:r>
            <a:r>
              <a:rPr lang="nl-NL" sz="1300" dirty="0"/>
              <a:t>, </a:t>
            </a:r>
            <a:r>
              <a:rPr lang="nl-NL" sz="1300" i="1" dirty="0"/>
              <a:t>14</a:t>
            </a:r>
            <a:r>
              <a:rPr lang="nl-NL" sz="1300" dirty="0"/>
              <a:t>(2), 129-171.</a:t>
            </a:r>
          </a:p>
          <a:p>
            <a:endParaRPr lang="nl-NL" sz="1300" dirty="0"/>
          </a:p>
          <a:p>
            <a:r>
              <a:rPr lang="nl-NL" sz="1300" dirty="0"/>
              <a:t>Kořenář, M. (2016). </a:t>
            </a:r>
            <a:r>
              <a:rPr lang="nl-NL" sz="1300" dirty="0" err="1"/>
              <a:t>Metaphorical</a:t>
            </a:r>
            <a:r>
              <a:rPr lang="nl-NL" sz="1300" dirty="0"/>
              <a:t> </a:t>
            </a:r>
            <a:r>
              <a:rPr lang="nl-NL" sz="1300" dirty="0" err="1"/>
              <a:t>pattern</a:t>
            </a:r>
            <a:r>
              <a:rPr lang="nl-NL" sz="1300" dirty="0"/>
              <a:t> analysis of Dutch </a:t>
            </a:r>
            <a:r>
              <a:rPr lang="nl-NL" sz="1300" dirty="0" err="1"/>
              <a:t>words</a:t>
            </a:r>
            <a:r>
              <a:rPr lang="nl-NL" sz="1300" dirty="0"/>
              <a:t> </a:t>
            </a:r>
            <a:r>
              <a:rPr lang="nl-NL" sz="1300" dirty="0" err="1"/>
              <a:t>for</a:t>
            </a:r>
            <a:r>
              <a:rPr lang="nl-NL" sz="1300" dirty="0"/>
              <a:t> </a:t>
            </a:r>
            <a:r>
              <a:rPr lang="nl-NL" sz="1300" dirty="0" err="1"/>
              <a:t>happiness</a:t>
            </a:r>
            <a:r>
              <a:rPr lang="nl-NL" sz="1300" dirty="0"/>
              <a:t>. Seminar </a:t>
            </a:r>
            <a:r>
              <a:rPr lang="nl-NL" sz="1300" dirty="0" err="1"/>
              <a:t>work</a:t>
            </a:r>
            <a:r>
              <a:rPr lang="nl-NL" sz="1300" dirty="0"/>
              <a:t> </a:t>
            </a:r>
            <a:r>
              <a:rPr lang="nl-NL" sz="1300" dirty="0" err="1"/>
              <a:t>for</a:t>
            </a:r>
            <a:r>
              <a:rPr lang="nl-NL" sz="1300" dirty="0"/>
              <a:t> subject </a:t>
            </a:r>
            <a:r>
              <a:rPr lang="nl-NL" sz="1300" i="1" dirty="0" err="1"/>
              <a:t>Concepts</a:t>
            </a:r>
            <a:r>
              <a:rPr lang="nl-NL" sz="1300" i="1" dirty="0"/>
              <a:t> </a:t>
            </a:r>
            <a:r>
              <a:rPr lang="nl-NL" sz="1300" i="1" dirty="0" err="1"/>
              <a:t>and</a:t>
            </a:r>
            <a:r>
              <a:rPr lang="nl-NL" sz="1300" i="1" dirty="0"/>
              <a:t> </a:t>
            </a:r>
            <a:r>
              <a:rPr lang="nl-NL" sz="1300" i="1" dirty="0" err="1"/>
              <a:t>categories</a:t>
            </a:r>
            <a:r>
              <a:rPr lang="nl-NL" sz="1300" i="1" dirty="0"/>
              <a:t> </a:t>
            </a:r>
            <a:r>
              <a:rPr lang="nl-NL" sz="1300" dirty="0"/>
              <a:t>at </a:t>
            </a:r>
            <a:r>
              <a:rPr lang="nl-NL" sz="1300" dirty="0" err="1"/>
              <a:t>the</a:t>
            </a:r>
            <a:r>
              <a:rPr lang="nl-NL" sz="1300" dirty="0"/>
              <a:t> </a:t>
            </a:r>
            <a:r>
              <a:rPr lang="nl-NL" sz="1300" dirty="0" err="1"/>
              <a:t>Arctic</a:t>
            </a:r>
            <a:r>
              <a:rPr lang="nl-NL" sz="1300" dirty="0"/>
              <a:t> University of Norway. </a:t>
            </a:r>
            <a:r>
              <a:rPr lang="nl-NL" sz="1300" dirty="0" err="1"/>
              <a:t>Not</a:t>
            </a:r>
            <a:r>
              <a:rPr lang="nl-NL" sz="1300" dirty="0"/>
              <a:t> </a:t>
            </a:r>
            <a:r>
              <a:rPr lang="nl-NL" sz="1300" dirty="0" err="1"/>
              <a:t>published</a:t>
            </a:r>
            <a:endParaRPr lang="nl-NL" sz="1300" dirty="0"/>
          </a:p>
          <a:p>
            <a:endParaRPr lang="nl-NL" sz="1300" dirty="0"/>
          </a:p>
          <a:p>
            <a:r>
              <a:rPr lang="cs-CZ" sz="1300" dirty="0" err="1"/>
              <a:t>Moskau</a:t>
            </a:r>
            <a:r>
              <a:rPr lang="cs-CZ" sz="1300" dirty="0"/>
              <a:t> Institut </a:t>
            </a:r>
            <a:r>
              <a:rPr lang="cs-CZ" sz="1300" dirty="0" err="1"/>
              <a:t>Jazykoznanija</a:t>
            </a:r>
            <a:r>
              <a:rPr lang="cs-CZ" sz="1300" dirty="0"/>
              <a:t>. (2007). </a:t>
            </a:r>
            <a:r>
              <a:rPr lang="cs-CZ" sz="1300" i="1" dirty="0" err="1"/>
              <a:t>Jazykovye</a:t>
            </a:r>
            <a:r>
              <a:rPr lang="cs-CZ" sz="1300" i="1" dirty="0"/>
              <a:t> mechanizmy </a:t>
            </a:r>
            <a:r>
              <a:rPr lang="cs-CZ" sz="1300" i="1" dirty="0" err="1"/>
              <a:t>komizma</a:t>
            </a:r>
            <a:r>
              <a:rPr lang="cs-CZ" sz="1300" dirty="0"/>
              <a:t>. N. D. </a:t>
            </a:r>
            <a:r>
              <a:rPr lang="cs-CZ" sz="1300" dirty="0" err="1"/>
              <a:t>Arutjunova</a:t>
            </a:r>
            <a:r>
              <a:rPr lang="cs-CZ" sz="1300" dirty="0"/>
              <a:t> (Ed.). </a:t>
            </a:r>
            <a:r>
              <a:rPr lang="cs-CZ" sz="1300" dirty="0" err="1"/>
              <a:t>Izdat</a:t>
            </a:r>
            <a:r>
              <a:rPr lang="cs-CZ" sz="1300" dirty="0"/>
              <a:t>. </a:t>
            </a:r>
            <a:r>
              <a:rPr lang="cs-CZ" sz="1300" dirty="0" err="1"/>
              <a:t>Indrik</a:t>
            </a:r>
            <a:r>
              <a:rPr lang="cs-CZ" sz="1300" dirty="0"/>
              <a:t>.</a:t>
            </a:r>
            <a:endParaRPr lang="nl-NL" sz="1300" dirty="0"/>
          </a:p>
          <a:p>
            <a:endParaRPr lang="nl-NL" sz="1300" dirty="0"/>
          </a:p>
          <a:p>
            <a:r>
              <a:rPr lang="nl-NL" sz="1300" dirty="0" err="1"/>
              <a:t>Rakhilina</a:t>
            </a:r>
            <a:r>
              <a:rPr lang="nl-NL" sz="1300" dirty="0"/>
              <a:t>, E. V. (2000). </a:t>
            </a:r>
            <a:r>
              <a:rPr lang="nl-NL" sz="1300" dirty="0" err="1"/>
              <a:t>Kognitivnyj</a:t>
            </a:r>
            <a:r>
              <a:rPr lang="nl-NL" sz="1300" dirty="0"/>
              <a:t> </a:t>
            </a:r>
            <a:r>
              <a:rPr lang="nl-NL" sz="1300" dirty="0" err="1"/>
              <a:t>analiz</a:t>
            </a:r>
            <a:r>
              <a:rPr lang="nl-NL" sz="1300" dirty="0"/>
              <a:t> </a:t>
            </a:r>
            <a:r>
              <a:rPr lang="nl-NL" sz="1300" dirty="0" err="1"/>
              <a:t>predmetnyx</a:t>
            </a:r>
            <a:r>
              <a:rPr lang="nl-NL" sz="1300" dirty="0"/>
              <a:t> </a:t>
            </a:r>
            <a:r>
              <a:rPr lang="nl-NL" sz="1300" dirty="0" err="1"/>
              <a:t>imen</a:t>
            </a:r>
            <a:r>
              <a:rPr lang="nl-NL" sz="1300" dirty="0"/>
              <a:t>. </a:t>
            </a:r>
            <a:r>
              <a:rPr lang="nl-NL" sz="1300" i="1" dirty="0" err="1"/>
              <a:t>Semantika</a:t>
            </a:r>
            <a:r>
              <a:rPr lang="nl-NL" sz="1300" i="1" dirty="0"/>
              <a:t> i </a:t>
            </a:r>
            <a:r>
              <a:rPr lang="nl-NL" sz="1300" i="1" dirty="0" err="1"/>
              <a:t>sočetaemost</a:t>
            </a:r>
            <a:r>
              <a:rPr lang="nl-NL" sz="1300" dirty="0"/>
              <a:t>.</a:t>
            </a:r>
            <a:endParaRPr lang="cs-CZ" sz="1300" dirty="0"/>
          </a:p>
          <a:p>
            <a:r>
              <a:rPr lang="nl-NL" sz="1300" dirty="0"/>
              <a:t> </a:t>
            </a:r>
            <a:endParaRPr lang="cs-CZ" sz="1300" dirty="0"/>
          </a:p>
          <a:p>
            <a:r>
              <a:rPr lang="en-GB" sz="1300" dirty="0" err="1"/>
              <a:t>Stefanowitsch</a:t>
            </a:r>
            <a:r>
              <a:rPr lang="en-GB" sz="1300" dirty="0"/>
              <a:t>, A. (2004). HAPPINESS in English and German: A metaphorical-pattern analysis. </a:t>
            </a:r>
            <a:r>
              <a:rPr lang="en-GB" sz="1300" i="1" dirty="0"/>
              <a:t>Language, culture, and mind</a:t>
            </a:r>
            <a:r>
              <a:rPr lang="en-GB" sz="1300" dirty="0"/>
              <a:t>, 137-149. </a:t>
            </a:r>
            <a:endParaRPr lang="cs-CZ" sz="1300" dirty="0"/>
          </a:p>
          <a:p>
            <a:pPr marL="285750" indent="-285750">
              <a:buFont typeface="Wingdings" charset="2"/>
              <a:buChar char="§"/>
            </a:pPr>
            <a:endParaRPr lang="cs-CZ" sz="13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7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Úvod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1099751"/>
            <a:ext cx="10095691" cy="5837762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Cílem je otestovat metodu analýzy konstrukčních profilů pro blízká synonyma </a:t>
            </a:r>
            <a:br>
              <a:rPr lang="cs-CZ" dirty="0">
                <a:latin typeface="Arial Narrow" charset="0"/>
                <a:ea typeface="Arial Narrow" charset="0"/>
                <a:cs typeface="Arial Narrow" charset="0"/>
              </a:rPr>
            </a:b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v jazycích s méně rozvinutou morfologií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latin typeface="Arial Narrow" charset="0"/>
                <a:ea typeface="Arial Narrow" charset="0"/>
                <a:cs typeface="Arial Narrow" charset="0"/>
              </a:rPr>
              <a:t>Přispění studie: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Testuje možný empirický přístup ke studiu metafory v jazyce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Je v souladu s novým směřováním kognitivní lingvistiky – dává důraz na empiričnost a </a:t>
            </a:r>
            <a:r>
              <a:rPr lang="cs-CZ" dirty="0" err="1">
                <a:latin typeface="Arial Narrow" charset="0"/>
                <a:ea typeface="Arial Narrow" charset="0"/>
                <a:cs typeface="Arial Narrow" charset="0"/>
              </a:rPr>
              <a:t>kvantitativitu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(Janda 2013, 2015)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Většina konstrukčně orientovaných prací zkoumá slovesa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Goldberg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2006)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Většina prací je dělána na angličtině, pouze pár výjimek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e.g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Barðdal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2006,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Fried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2005, Janda a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Solovyev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2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8889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Úvod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1863460"/>
            <a:ext cx="10095691" cy="4486274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Konstrukční gramatika (</a:t>
            </a:r>
            <a:r>
              <a:rPr lang="cs-CZ" dirty="0" err="1">
                <a:latin typeface="Arial Narrow" charset="0"/>
                <a:ea typeface="Arial Narrow" charset="0"/>
                <a:cs typeface="Arial Narrow" charset="0"/>
              </a:rPr>
              <a:t>CxG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Význam a forma se propojují v myslích mluvčích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e.g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Fillmore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1989, Fried 2013)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Konstrukce je vícerozměrná abstraktní jazyková jednotka, ve které se 	pojí význam a forma v jazyce.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Fried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2013,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Goldberg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2006,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Langacker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1987)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	Je kognitivně adekvátní – rozdíl v synonymech by měl být dohledatelný na 	konstrukcích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3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724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Výchozí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studie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1863460"/>
            <a:ext cx="10095691" cy="448627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Studie vychází z výzkumu Jandy a </a:t>
            </a:r>
            <a:r>
              <a:rPr lang="cs-CZ" dirty="0" err="1">
                <a:latin typeface="Arial Narrow" charset="0"/>
                <a:ea typeface="Arial Narrow" charset="0"/>
                <a:cs typeface="Arial Narrow" charset="0"/>
              </a:rPr>
              <a:t>Solovyeva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 (2009)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Blízká synonyma v RU pro SADNESS a HAPPINESS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RU je velmi flektivní jazyk X NL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Pády mají silnou signální schopnost pro potřeby jazykového zpracování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(Kempe,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MacWhiney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1999)	</a:t>
            </a:r>
            <a:r>
              <a:rPr lang="cs-CZ" dirty="0">
                <a:latin typeface="Arial Narrow" charset="0"/>
                <a:ea typeface="Arial Narrow" charset="0"/>
                <a:cs typeface="Arial Narrow" charset="0"/>
              </a:rPr>
              <a:t>X NL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4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err="1">
                <a:latin typeface="Arial Narrow" charset="0"/>
                <a:ea typeface="Arial Narrow" charset="0"/>
                <a:cs typeface="Arial Narrow" charset="0"/>
              </a:rPr>
              <a:t>Zkoumaná</a:t>
            </a:r>
            <a:r>
              <a:rPr lang="en-GB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err="1">
                <a:latin typeface="Arial Narrow" charset="0"/>
                <a:ea typeface="Arial Narrow" charset="0"/>
                <a:cs typeface="Arial Narrow" charset="0"/>
              </a:rPr>
              <a:t>konstrukce</a:t>
            </a:r>
            <a:endParaRPr lang="en-GB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2235201"/>
            <a:ext cx="10095691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 	‘[(předložka) [</a:t>
            </a:r>
            <a:r>
              <a:rPr lang="cs-CZ" sz="4400" u="sng">
                <a:latin typeface="Arial Narrow" charset="0"/>
                <a:ea typeface="Arial Narrow" charset="0"/>
                <a:cs typeface="Arial Narrow" charset="0"/>
              </a:rPr>
              <a:t>PODSTATNÉ JMÉNO</a:t>
            </a: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]] ’’</a:t>
            </a: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5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729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err="1">
                <a:latin typeface="Arial Narrow" charset="0"/>
                <a:ea typeface="Arial Narrow" charset="0"/>
                <a:cs typeface="Arial Narrow" charset="0"/>
              </a:rPr>
              <a:t>Zkoumaná</a:t>
            </a:r>
            <a:r>
              <a:rPr lang="en-GB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err="1">
                <a:latin typeface="Arial Narrow" charset="0"/>
                <a:ea typeface="Arial Narrow" charset="0"/>
                <a:cs typeface="Arial Narrow" charset="0"/>
              </a:rPr>
              <a:t>konstrukce</a:t>
            </a:r>
            <a:endParaRPr lang="en-GB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2235201"/>
            <a:ext cx="10095691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 	‘[(předložka) [</a:t>
            </a:r>
            <a:r>
              <a:rPr lang="cs-CZ" sz="4400" u="sng">
                <a:latin typeface="Arial Narrow" charset="0"/>
                <a:ea typeface="Arial Narrow" charset="0"/>
                <a:cs typeface="Arial Narrow" charset="0"/>
              </a:rPr>
              <a:t>PODSTATNÉ JMÉNO</a:t>
            </a: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]] ’’</a:t>
            </a: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440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440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6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798826" y="3665280"/>
            <a:ext cx="7822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Vždy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podstatné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jméno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, ne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vždy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předložka</a:t>
            </a:r>
            <a:endParaRPr lang="en-GB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buFont typeface="Wingdings" charset="2"/>
              <a:buChar char="§"/>
            </a:pPr>
            <a:endParaRPr lang="en-GB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Každá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konstrukce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má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vlastní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význam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shoda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s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významem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komponentů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je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částečná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Bybee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and Hopper 2001)</a:t>
            </a:r>
          </a:p>
          <a:p>
            <a:pPr marL="342900" indent="-342900">
              <a:buFont typeface="Wingdings" charset="2"/>
              <a:buChar char="§"/>
            </a:pPr>
            <a:endParaRPr lang="en-GB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Podstatné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jméno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může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být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jádrem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konstrukce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Raxilina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2000)</a:t>
            </a:r>
          </a:p>
          <a:p>
            <a:pPr marL="342900" indent="-342900">
              <a:buFont typeface="Wingdings" charset="2"/>
              <a:buChar char="§"/>
            </a:pPr>
            <a:endParaRPr lang="en-GB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,</a:t>
            </a:r>
            <a:r>
              <a:rPr lang="cs-CZ" sz="2000" dirty="0" err="1">
                <a:latin typeface="Arial Narrow" charset="0"/>
                <a:ea typeface="Arial Narrow" charset="0"/>
                <a:cs typeface="Arial Narrow" charset="0"/>
              </a:rPr>
              <a:t>Lo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gical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Analysis of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Languag</a:t>
            </a: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e‘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–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kombinační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možnosti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jmen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poodkrývají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nominální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 err="1">
                <a:latin typeface="Arial Narrow" charset="0"/>
                <a:ea typeface="Arial Narrow" charset="0"/>
                <a:cs typeface="Arial Narrow" charset="0"/>
              </a:rPr>
              <a:t>sémantiku</a:t>
            </a:r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Arutjunova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14936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Konstrukční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profil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3206026"/>
            <a:ext cx="10095691" cy="404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Slovo se vyskytuje v X konstrukcích, ty musíme znát</a:t>
            </a: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Poté porovnáme frekvenci výskytu slova ve zkoumaných konstrukcích</a:t>
            </a: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Získáme přehled o tom, v kolika procentech případů se slovo vyskytuje v jaké konstrukci </a:t>
            </a: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Konstrukční profily jsou jako chutě (kolekce jednotlivých vlastností)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(Janda 2009)</a:t>
            </a: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cs-CZ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7</a:t>
            </a:fld>
            <a:endParaRPr lang="nl-NL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2634520" y="1608951"/>
            <a:ext cx="696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„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Relativní frekvence distribuce konstrukce, ve které se určité slovo vyskytuje</a:t>
            </a:r>
            <a:r>
              <a:rPr lang="cs-CZ" sz="40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“</a:t>
            </a:r>
            <a:r>
              <a:rPr lang="cs-CZ" sz="4000" b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Janda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&amp;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Solovyev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2009)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Hypotéza</a:t>
            </a:r>
            <a:endParaRPr lang="en-GB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26454" y="2235201"/>
            <a:ext cx="9427346" cy="4486274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cs-CZ" sz="4400" dirty="0">
                <a:latin typeface="Arial Narrow" charset="0"/>
                <a:ea typeface="Arial Narrow" charset="0"/>
                <a:cs typeface="Arial Narrow" charset="0"/>
              </a:rPr>
              <a:t>Podstatná jména, i když jsou téměř synonymy, budou mít jiný konstrukční profil.</a:t>
            </a:r>
          </a:p>
          <a:p>
            <a:pPr marL="742950" indent="-742950" algn="ctr">
              <a:buFont typeface="+mj-lt"/>
              <a:buAutoNum type="arabicPeriod"/>
            </a:pPr>
            <a:endParaRPr lang="cs-CZ" sz="4400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cs-CZ" sz="4400" dirty="0">
                <a:latin typeface="Arial Narrow" charset="0"/>
                <a:ea typeface="Arial Narrow" charset="0"/>
                <a:cs typeface="Arial Narrow" charset="0"/>
              </a:rPr>
              <a:t>Blízkost významu činí konstrukční profil podobnější.</a:t>
            </a:r>
            <a:r>
              <a:rPr lang="cs-CZ" sz="4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742950" lvl="0" indent="-74295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4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742950" lvl="0" indent="-74295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4400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0" indent="-74295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4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marR="0" lvl="0" indent="-7429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8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0307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658" y="271366"/>
            <a:ext cx="9998589" cy="1378454"/>
          </a:xfrm>
        </p:spPr>
        <p:txBody>
          <a:bodyPr/>
          <a:lstStyle/>
          <a:p>
            <a:r>
              <a:rPr lang="en-GB" dirty="0" err="1">
                <a:latin typeface="Arial Narrow" charset="0"/>
                <a:ea typeface="Arial Narrow" charset="0"/>
                <a:cs typeface="Arial Narrow" charset="0"/>
              </a:rPr>
              <a:t>Metodologie</a:t>
            </a:r>
            <a:r>
              <a:rPr lang="en-GB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3811" y="1781619"/>
            <a:ext cx="10095691" cy="4486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Emoční slovo – abstraktní význam neomezuje předložky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Volba ‚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happiness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‘, porovnání s jinými studiemi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(Janda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&amp;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Solovyev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2009,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Stefanowitsch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2004)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Při hledání ekvivalentů v NL – „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comparatively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muted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quality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“ dvojice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podst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. jméno a příslovce i s jinými jazyky (dvojice je pro EN happy a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joy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)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(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Goddard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, 1998)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3 slova: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geluk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genot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vreugde</a:t>
            </a: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Pouze význam euforického náhledu na existenci, ne náhoda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cs-CZ" sz="2400" i="1" dirty="0">
                <a:latin typeface="Arial Narrow" charset="0"/>
                <a:ea typeface="Arial Narrow" charset="0"/>
                <a:cs typeface="Arial Narrow" charset="0"/>
              </a:rPr>
              <a:t>Corpus </a:t>
            </a:r>
            <a:r>
              <a:rPr lang="cs-CZ" sz="2400" i="1" dirty="0" err="1">
                <a:latin typeface="Arial Narrow" charset="0"/>
                <a:ea typeface="Arial Narrow" charset="0"/>
                <a:cs typeface="Arial Narrow" charset="0"/>
              </a:rPr>
              <a:t>Hedendaags</a:t>
            </a:r>
            <a:r>
              <a:rPr lang="cs-CZ" sz="2400" i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cs-CZ" sz="2400" i="1" dirty="0" err="1">
                <a:latin typeface="Arial Narrow" charset="0"/>
                <a:ea typeface="Arial Narrow" charset="0"/>
                <a:cs typeface="Arial Narrow" charset="0"/>
              </a:rPr>
              <a:t>Nederlands</a:t>
            </a:r>
            <a:r>
              <a:rPr lang="cs-CZ" sz="2400" i="1" dirty="0">
                <a:latin typeface="Arial Narrow" charset="0"/>
                <a:ea typeface="Arial Narrow" charset="0"/>
                <a:cs typeface="Arial Narrow" charset="0"/>
              </a:rPr>
              <a:t> –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vreugde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(5283x), </a:t>
            </a:r>
            <a:r>
              <a:rPr lang="cs-CZ" sz="2400" dirty="0" err="1">
                <a:latin typeface="Arial Narrow" charset="0"/>
                <a:ea typeface="Arial Narrow" charset="0"/>
                <a:cs typeface="Arial Narrow" charset="0"/>
              </a:rPr>
              <a:t>genot</a:t>
            </a:r>
            <a:r>
              <a:rPr lang="cs-CZ" sz="2400" dirty="0">
                <a:latin typeface="Arial Narrow" charset="0"/>
                <a:ea typeface="Arial Narrow" charset="0"/>
                <a:cs typeface="Arial Narrow" charset="0"/>
              </a:rPr>
              <a:t> (4031x)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cs-CZ" sz="2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endParaRPr lang="cs-CZ" sz="2400" dirty="0">
              <a:solidFill>
                <a:schemeClr val="bg2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cs-CZ"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3DA0-6FB4-324B-9EF4-A51458300C67}" type="slidenum">
              <a:rPr lang="nl-NL" smtClean="0"/>
              <a:t>9</a:t>
            </a:fld>
            <a:endParaRPr lang="nl-NL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r="5092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41123"/>
          <a:stretch/>
        </p:blipFill>
        <p:spPr>
          <a:xfrm>
            <a:off x="0" y="0"/>
            <a:ext cx="1813811" cy="6858000"/>
          </a:xfrm>
          <a:prstGeom prst="rect">
            <a:avLst/>
          </a:prstGeom>
        </p:spPr>
      </p:pic>
      <p:grpSp>
        <p:nvGrpSpPr>
          <p:cNvPr id="19" name="Groeperen 7"/>
          <p:cNvGrpSpPr/>
          <p:nvPr/>
        </p:nvGrpSpPr>
        <p:grpSpPr>
          <a:xfrm>
            <a:off x="1502025" y="-2039897"/>
            <a:ext cx="1296801" cy="3648848"/>
            <a:chOff x="1382105" y="-2039897"/>
            <a:chExt cx="1296801" cy="3648848"/>
          </a:xfrm>
        </p:grpSpPr>
        <p:sp>
          <p:nvSpPr>
            <p:cNvPr id="20" name="Parallellogram 8"/>
            <p:cNvSpPr/>
            <p:nvPr/>
          </p:nvSpPr>
          <p:spPr>
            <a:xfrm>
              <a:off x="1382105" y="-2039897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logram 9"/>
            <p:cNvSpPr/>
            <p:nvPr/>
          </p:nvSpPr>
          <p:spPr>
            <a:xfrm>
              <a:off x="1546411" y="-1766261"/>
              <a:ext cx="1132495" cy="3375212"/>
            </a:xfrm>
            <a:prstGeom prst="parallelogram">
              <a:avLst>
                <a:gd name="adj" fmla="val 90031"/>
              </a:avLst>
            </a:prstGeom>
            <a:solidFill>
              <a:srgbClr val="48D2B5"/>
            </a:solidFill>
            <a:ln>
              <a:solidFill>
                <a:srgbClr val="48D2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8021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790</Words>
  <Application>Microsoft Office PowerPoint</Application>
  <PresentationFormat>Širokoúhlá obrazovka</PresentationFormat>
  <Paragraphs>440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Motiv Office</vt:lpstr>
      <vt:lpstr>Mohou nám konstrukční profily prozradit recept na nizozemské ,štěstí‘?</vt:lpstr>
      <vt:lpstr>Úvod</vt:lpstr>
      <vt:lpstr>Úvod</vt:lpstr>
      <vt:lpstr>Výchozí studie</vt:lpstr>
      <vt:lpstr>Zkoumaná konstrukce</vt:lpstr>
      <vt:lpstr>Zkoumaná konstrukce</vt:lpstr>
      <vt:lpstr>Konstrukční profil</vt:lpstr>
      <vt:lpstr>Hypotéza</vt:lpstr>
      <vt:lpstr>Metodologie </vt:lpstr>
      <vt:lpstr>Výsledky </vt:lpstr>
      <vt:lpstr>Výsledky </vt:lpstr>
      <vt:lpstr>Výsledky </vt:lpstr>
      <vt:lpstr>Výsledky </vt:lpstr>
      <vt:lpstr>Závěr</vt:lpstr>
      <vt:lpstr>Prezentace aplikace PowerPoint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Mohou nám konstrukční profily prozradit recept na nizozemské ’štěstí’?</dc:title>
  <dc:creator>Michal Kořenář</dc:creator>
  <cp:lastModifiedBy>User</cp:lastModifiedBy>
  <cp:revision>37</cp:revision>
  <dcterms:created xsi:type="dcterms:W3CDTF">2017-05-21T18:26:05Z</dcterms:created>
  <dcterms:modified xsi:type="dcterms:W3CDTF">2017-06-04T08:23:54Z</dcterms:modified>
</cp:coreProperties>
</file>