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64" r:id="rId5"/>
    <p:sldId id="259" r:id="rId6"/>
    <p:sldId id="266" r:id="rId7"/>
    <p:sldId id="260" r:id="rId8"/>
    <p:sldId id="265" r:id="rId9"/>
    <p:sldId id="261" r:id="rId10"/>
    <p:sldId id="262"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65" autoAdjust="0"/>
    <p:restoredTop sz="94660"/>
  </p:normalViewPr>
  <p:slideViewPr>
    <p:cSldViewPr snapToGrid="0">
      <p:cViewPr varScale="1">
        <p:scale>
          <a:sx n="72" d="100"/>
          <a:sy n="72" d="100"/>
        </p:scale>
        <p:origin x="4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456174-CA27-4235-9F2F-02CB2A6860F2}"/>
              </a:ext>
            </a:extLst>
          </p:cNvPr>
          <p:cNvSpPr>
            <a:spLocks noGrp="1"/>
          </p:cNvSpPr>
          <p:nvPr>
            <p:ph type="ctrTitle"/>
          </p:nvPr>
        </p:nvSpPr>
        <p:spPr>
          <a:xfrm>
            <a:off x="1219200" y="1550504"/>
            <a:ext cx="8054803" cy="2500332"/>
          </a:xfrm>
        </p:spPr>
        <p:txBody>
          <a:bodyPr/>
          <a:lstStyle/>
          <a:p>
            <a:pPr algn="l"/>
            <a:r>
              <a:rPr lang="cs-CZ" b="1" dirty="0"/>
              <a:t>Proměny stereotypu hada na základě dokladů ve folkloru </a:t>
            </a:r>
            <a:endParaRPr lang="cs-CZ" dirty="0"/>
          </a:p>
        </p:txBody>
      </p:sp>
      <p:sp>
        <p:nvSpPr>
          <p:cNvPr id="3" name="Podnadpis 2">
            <a:extLst>
              <a:ext uri="{FF2B5EF4-FFF2-40B4-BE49-F238E27FC236}">
                <a16:creationId xmlns:a16="http://schemas.microsoft.com/office/drawing/2014/main" id="{9860C20C-9D73-497F-8C4D-CA73CF8AF791}"/>
              </a:ext>
            </a:extLst>
          </p:cNvPr>
          <p:cNvSpPr>
            <a:spLocks noGrp="1"/>
          </p:cNvSpPr>
          <p:nvPr>
            <p:ph type="subTitle" idx="1"/>
          </p:nvPr>
        </p:nvSpPr>
        <p:spPr>
          <a:xfrm>
            <a:off x="1219200" y="4050833"/>
            <a:ext cx="8054803" cy="1462071"/>
          </a:xfrm>
        </p:spPr>
        <p:txBody>
          <a:bodyPr/>
          <a:lstStyle/>
          <a:p>
            <a:endParaRPr lang="cs-CZ" dirty="0"/>
          </a:p>
          <a:p>
            <a:pPr algn="l"/>
            <a:r>
              <a:rPr lang="cs-CZ" sz="2400" dirty="0"/>
              <a:t>Lucie Šťastná</a:t>
            </a:r>
          </a:p>
          <a:p>
            <a:pPr algn="l"/>
            <a:r>
              <a:rPr lang="cs-CZ" dirty="0"/>
              <a:t>lucie-stastna@seznam.cz</a:t>
            </a:r>
          </a:p>
        </p:txBody>
      </p:sp>
    </p:spTree>
    <p:extLst>
      <p:ext uri="{BB962C8B-B14F-4D97-AF65-F5344CB8AC3E}">
        <p14:creationId xmlns:p14="http://schemas.microsoft.com/office/powerpoint/2010/main" val="140555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79BA4404-D295-434A-82D4-AEB7D789D44D}"/>
              </a:ext>
            </a:extLst>
          </p:cNvPr>
          <p:cNvSpPr>
            <a:spLocks noGrp="1"/>
          </p:cNvSpPr>
          <p:nvPr>
            <p:ph idx="1"/>
          </p:nvPr>
        </p:nvSpPr>
        <p:spPr>
          <a:xfrm>
            <a:off x="677333" y="300251"/>
            <a:ext cx="9326476" cy="6428095"/>
          </a:xfrm>
        </p:spPr>
        <p:txBody>
          <a:bodyPr>
            <a:normAutofit fontScale="77500" lnSpcReduction="20000"/>
          </a:bodyPr>
          <a:lstStyle/>
          <a:p>
            <a:r>
              <a:rPr lang="cs-CZ" b="1" dirty="0"/>
              <a:t>Literatura</a:t>
            </a:r>
          </a:p>
          <a:p>
            <a:pPr marL="0" indent="0">
              <a:buNone/>
            </a:pPr>
            <a:r>
              <a:rPr lang="cs-CZ" dirty="0"/>
              <a:t>BARTMIŃSKI, J.: </a:t>
            </a:r>
            <a:r>
              <a:rPr lang="cs-CZ" i="1" dirty="0"/>
              <a:t>Jazyk v kontextu kultury</a:t>
            </a:r>
            <a:r>
              <a:rPr lang="cs-CZ" dirty="0"/>
              <a:t>. Praha, Karolinum 2016.</a:t>
            </a:r>
          </a:p>
          <a:p>
            <a:pPr marL="0" indent="0">
              <a:buNone/>
            </a:pPr>
            <a:r>
              <a:rPr lang="cs-CZ" dirty="0"/>
              <a:t>FILAR, D.: </a:t>
            </a:r>
            <a:r>
              <a:rPr lang="cs-CZ" i="1" dirty="0" err="1"/>
              <a:t>Narracyjne</a:t>
            </a:r>
            <a:r>
              <a:rPr lang="cs-CZ" i="1" dirty="0"/>
              <a:t> aspekty </a:t>
            </a:r>
            <a:r>
              <a:rPr lang="cs-CZ" i="1" dirty="0" err="1"/>
              <a:t>językowego</a:t>
            </a:r>
            <a:r>
              <a:rPr lang="cs-CZ" i="1" dirty="0"/>
              <a:t> obrazu </a:t>
            </a:r>
            <a:r>
              <a:rPr lang="cs-CZ" i="1" dirty="0" err="1"/>
              <a:t>świata</a:t>
            </a:r>
            <a:r>
              <a:rPr lang="cs-CZ" i="1" dirty="0"/>
              <a:t>. </a:t>
            </a:r>
            <a:r>
              <a:rPr lang="cs-CZ" i="1" dirty="0" err="1"/>
              <a:t>Interpretacja</a:t>
            </a:r>
            <a:r>
              <a:rPr lang="cs-CZ" i="1" dirty="0"/>
              <a:t> </a:t>
            </a:r>
            <a:r>
              <a:rPr lang="cs-CZ" i="1" dirty="0" err="1"/>
              <a:t>marzenia</a:t>
            </a:r>
            <a:r>
              <a:rPr lang="cs-CZ" i="1" dirty="0"/>
              <a:t> </a:t>
            </a:r>
            <a:r>
              <a:rPr lang="cs-CZ" i="1" dirty="0" err="1"/>
              <a:t>we</a:t>
            </a:r>
            <a:r>
              <a:rPr lang="cs-CZ" i="1" dirty="0"/>
              <a:t> </a:t>
            </a:r>
            <a:r>
              <a:rPr lang="cs-CZ" i="1" dirty="0" err="1"/>
              <a:t>współczesnej</a:t>
            </a:r>
            <a:r>
              <a:rPr lang="cs-CZ" i="1" dirty="0"/>
              <a:t> </a:t>
            </a:r>
            <a:r>
              <a:rPr lang="cs-CZ" i="1" dirty="0" err="1"/>
              <a:t>polszczyźnie</a:t>
            </a:r>
            <a:r>
              <a:rPr lang="cs-CZ" i="1" dirty="0"/>
              <a:t>. </a:t>
            </a:r>
            <a:r>
              <a:rPr lang="cs-CZ" dirty="0"/>
              <a:t>Lublin, </a:t>
            </a:r>
            <a:r>
              <a:rPr lang="cs-CZ" dirty="0" err="1"/>
              <a:t>Wydawnictwo</a:t>
            </a:r>
            <a:r>
              <a:rPr lang="cs-CZ" dirty="0"/>
              <a:t> UMCS 2014.</a:t>
            </a:r>
          </a:p>
          <a:p>
            <a:pPr marL="0" indent="0">
              <a:buNone/>
            </a:pPr>
            <a:r>
              <a:rPr lang="cs-CZ" dirty="0"/>
              <a:t>JANEČEK, P.: Zoomorfní tematika v současném prozaickém folkloru. In </a:t>
            </a:r>
            <a:r>
              <a:rPr lang="cs-CZ" i="1" dirty="0"/>
              <a:t>Zoomorfní tematika v lidové tradici. </a:t>
            </a:r>
            <a:r>
              <a:rPr lang="cs-CZ" dirty="0"/>
              <a:t>Uherské Hradiště, Slovácké muzeum v Uherském Hradišti 2013, s. 300—311.</a:t>
            </a:r>
          </a:p>
          <a:p>
            <a:pPr marL="0" indent="0">
              <a:buNone/>
            </a:pPr>
            <a:r>
              <a:rPr lang="cs-CZ" dirty="0"/>
              <a:t>PETRÁKOVÁ, B.: Motiv hada v lidové tradici Zálesí. In </a:t>
            </a:r>
            <a:r>
              <a:rPr lang="cs-CZ" i="1" dirty="0"/>
              <a:t>Zoomorfní tematika v lidové tradici. </a:t>
            </a:r>
            <a:r>
              <a:rPr lang="cs-CZ" dirty="0"/>
              <a:t>Uherské Hradiště, Slovácké muzeum v Uherském Hradišti 2013, s. 167—173.</a:t>
            </a:r>
          </a:p>
          <a:p>
            <a:pPr marL="0" indent="0">
              <a:buNone/>
            </a:pPr>
            <a:r>
              <a:rPr lang="cs-CZ" dirty="0"/>
              <a:t>TURNER, M.: </a:t>
            </a:r>
            <a:r>
              <a:rPr lang="cs-CZ" i="1" dirty="0"/>
              <a:t>Literární mysl. O původu myšlení a jazyka. </a:t>
            </a:r>
            <a:r>
              <a:rPr lang="cs-CZ" dirty="0"/>
              <a:t>Brno, Host 2005.</a:t>
            </a:r>
          </a:p>
          <a:p>
            <a:pPr marL="0" indent="0">
              <a:buNone/>
            </a:pPr>
            <a:endParaRPr lang="cs-CZ" sz="1000" dirty="0"/>
          </a:p>
          <a:p>
            <a:r>
              <a:rPr lang="cs-CZ" b="1" dirty="0"/>
              <a:t>Vybrané prameny</a:t>
            </a:r>
          </a:p>
          <a:p>
            <a:pPr marL="0" indent="0">
              <a:buNone/>
            </a:pPr>
            <a:r>
              <a:rPr lang="cs-CZ" dirty="0"/>
              <a:t>BECKER, U.: </a:t>
            </a:r>
            <a:r>
              <a:rPr lang="cs-CZ" i="1" dirty="0"/>
              <a:t>Slovník symbolů.</a:t>
            </a:r>
            <a:r>
              <a:rPr lang="cs-CZ" dirty="0"/>
              <a:t> Praha, Portál 2002.</a:t>
            </a:r>
            <a:endParaRPr lang="cs-CZ" cap="all" dirty="0"/>
          </a:p>
          <a:p>
            <a:pPr marL="0" indent="0">
              <a:buNone/>
            </a:pPr>
            <a:r>
              <a:rPr lang="cs-CZ" cap="all" dirty="0"/>
              <a:t>DVOŘÁK, K.: </a:t>
            </a:r>
            <a:r>
              <a:rPr lang="cs-CZ" i="1" cap="all" dirty="0"/>
              <a:t>N</a:t>
            </a:r>
            <a:r>
              <a:rPr lang="cs-CZ" i="1" dirty="0"/>
              <a:t>ejstarší české pohádky. </a:t>
            </a:r>
            <a:r>
              <a:rPr lang="cs-CZ" dirty="0"/>
              <a:t>Praha, Argo 2001.</a:t>
            </a:r>
          </a:p>
          <a:p>
            <a:pPr marL="0" indent="0">
              <a:buNone/>
            </a:pPr>
            <a:r>
              <a:rPr lang="cs-CZ" cap="all" dirty="0"/>
              <a:t>Dvořák</a:t>
            </a:r>
            <a:r>
              <a:rPr lang="cs-CZ" dirty="0"/>
              <a:t>, K.: </a:t>
            </a:r>
            <a:r>
              <a:rPr lang="cs-CZ" i="1" dirty="0"/>
              <a:t>Soupis staročeských </a:t>
            </a:r>
            <a:r>
              <a:rPr lang="cs-CZ" i="1" dirty="0" err="1"/>
              <a:t>exempel</a:t>
            </a:r>
            <a:r>
              <a:rPr lang="cs-CZ" dirty="0"/>
              <a:t>. Praha, Univerzita Karlova 1978.</a:t>
            </a:r>
          </a:p>
          <a:p>
            <a:pPr marL="0" indent="0">
              <a:buNone/>
            </a:pPr>
            <a:r>
              <a:rPr lang="cs-CZ" dirty="0"/>
              <a:t>ERBEN, K. J.: </a:t>
            </a:r>
            <a:r>
              <a:rPr lang="cs-CZ" i="1" dirty="0"/>
              <a:t>Pohádky </a:t>
            </a:r>
            <a:r>
              <a:rPr lang="cs-CZ" dirty="0">
                <a:cs typeface="Calibri" panose="020F0502020204030204" pitchFamily="34" charset="0"/>
              </a:rPr>
              <a:t>[on-line]. Praha, Městská knihovna v Praze, verze </a:t>
            </a:r>
            <a:r>
              <a:rPr lang="pl-PL" dirty="0">
                <a:cs typeface="Calibri" panose="020F0502020204030204" pitchFamily="34" charset="0"/>
              </a:rPr>
              <a:t>1.0 z 05. 05. 2011.</a:t>
            </a:r>
            <a:endParaRPr lang="cs-CZ" dirty="0"/>
          </a:p>
          <a:p>
            <a:pPr marL="0" indent="0">
              <a:buNone/>
            </a:pPr>
            <a:r>
              <a:rPr lang="cs-CZ" dirty="0"/>
              <a:t>JANEČEK, P.: </a:t>
            </a:r>
            <a:r>
              <a:rPr lang="cs-CZ" i="1" dirty="0"/>
              <a:t>Černá sanitka. Druhá žeň. </a:t>
            </a:r>
            <a:r>
              <a:rPr lang="cs-CZ" dirty="0"/>
              <a:t>Praha, PLOT 2007.</a:t>
            </a:r>
          </a:p>
          <a:p>
            <a:pPr marL="0" indent="0">
              <a:buNone/>
            </a:pPr>
            <a:r>
              <a:rPr lang="cs-CZ" dirty="0"/>
              <a:t>KROLMUS, V.: </a:t>
            </a:r>
            <a:r>
              <a:rPr lang="cs-CZ" i="1" dirty="0"/>
              <a:t>Staročeské pověsti, zpěvy, hry, obyčeje, slavnosti a nápěvy. Díl I—III.</a:t>
            </a:r>
            <a:r>
              <a:rPr lang="cs-CZ" dirty="0"/>
              <a:t> Praha, Plot 2011—2014.</a:t>
            </a:r>
          </a:p>
          <a:p>
            <a:pPr marL="0" indent="0">
              <a:buNone/>
            </a:pPr>
            <a:r>
              <a:rPr lang="cs-CZ" dirty="0"/>
              <a:t>LUFFER, J.: </a:t>
            </a:r>
            <a:r>
              <a:rPr lang="cs-CZ" i="1" dirty="0"/>
              <a:t>Katalog českých démonologických pověstí</a:t>
            </a:r>
            <a:r>
              <a:rPr lang="cs-CZ" dirty="0"/>
              <a:t>. Praha, Academia 2014.</a:t>
            </a:r>
          </a:p>
          <a:p>
            <a:pPr marL="0" indent="0">
              <a:buNone/>
            </a:pPr>
            <a:r>
              <a:rPr lang="cs-CZ" dirty="0"/>
              <a:t>MRHAČOVÁ, E.: </a:t>
            </a:r>
            <a:r>
              <a:rPr lang="cs-CZ" i="1" dirty="0"/>
              <a:t>Názvy zvířat v české frazeologii a idiomatice. Tematický frazeologický slovník I.</a:t>
            </a:r>
            <a:r>
              <a:rPr lang="cs-CZ" dirty="0"/>
              <a:t> Ostrava, Ostravská univerzita 1999. </a:t>
            </a:r>
          </a:p>
          <a:p>
            <a:pPr marL="0" indent="0">
              <a:buNone/>
            </a:pPr>
            <a:r>
              <a:rPr lang="cs-CZ" dirty="0"/>
              <a:t>REJZEK, J.: </a:t>
            </a:r>
            <a:r>
              <a:rPr lang="cs-CZ" i="1" dirty="0"/>
              <a:t>Český etymologický slovník</a:t>
            </a:r>
            <a:r>
              <a:rPr lang="cs-CZ" dirty="0"/>
              <a:t>. Praha, Leda 2015.</a:t>
            </a:r>
          </a:p>
          <a:p>
            <a:pPr marL="0" indent="0">
              <a:buNone/>
            </a:pPr>
            <a:r>
              <a:rPr lang="cs-CZ" cap="all" dirty="0" err="1"/>
              <a:t>Royt</a:t>
            </a:r>
            <a:r>
              <a:rPr lang="cs-CZ" dirty="0"/>
              <a:t>, J. — </a:t>
            </a:r>
            <a:r>
              <a:rPr lang="cs-CZ" cap="all" dirty="0"/>
              <a:t>Šedinová</a:t>
            </a:r>
            <a:r>
              <a:rPr lang="cs-CZ" dirty="0"/>
              <a:t>, H.: </a:t>
            </a:r>
            <a:r>
              <a:rPr lang="cs-CZ" i="1" dirty="0"/>
              <a:t>Slovník symbolů: kosmos, příroda a člověk v křesťanské ikonografii</a:t>
            </a:r>
            <a:r>
              <a:rPr lang="cs-CZ" dirty="0"/>
              <a:t>. Praha, Mladá fronta 1998.</a:t>
            </a:r>
          </a:p>
          <a:p>
            <a:pPr marL="0" indent="0">
              <a:buNone/>
            </a:pPr>
            <a:r>
              <a:rPr lang="cs-CZ" dirty="0"/>
              <a:t>TILLE, V.:</a:t>
            </a:r>
            <a:r>
              <a:rPr lang="cs-CZ" i="1" dirty="0"/>
              <a:t> Soupis českých pohádek. Díl I, II/1, 2</a:t>
            </a:r>
            <a:r>
              <a:rPr lang="cs-CZ" dirty="0"/>
              <a:t>. Praha, Česká akademie věd a umění 1929—1937.</a:t>
            </a:r>
          </a:p>
          <a:p>
            <a:pPr marL="0" indent="0">
              <a:buNone/>
            </a:pPr>
            <a:endParaRPr lang="cs-CZ" dirty="0"/>
          </a:p>
          <a:p>
            <a:pPr marL="0" indent="0">
              <a:buNone/>
            </a:pPr>
            <a:endParaRPr lang="cs-CZ" b="1" dirty="0"/>
          </a:p>
        </p:txBody>
      </p:sp>
    </p:spTree>
    <p:extLst>
      <p:ext uri="{BB962C8B-B14F-4D97-AF65-F5344CB8AC3E}">
        <p14:creationId xmlns:p14="http://schemas.microsoft.com/office/powerpoint/2010/main" val="3483934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78FBA8A-9E39-447A-B858-0F67886506BD}"/>
              </a:ext>
            </a:extLst>
          </p:cNvPr>
          <p:cNvSpPr>
            <a:spLocks noGrp="1"/>
          </p:cNvSpPr>
          <p:nvPr>
            <p:ph type="title"/>
          </p:nvPr>
        </p:nvSpPr>
        <p:spPr/>
        <p:txBody>
          <a:bodyPr/>
          <a:lstStyle/>
          <a:p>
            <a:pPr algn="ctr"/>
            <a:r>
              <a:rPr lang="cs-CZ" dirty="0"/>
              <a:t>Děkuji za pozornost!</a:t>
            </a:r>
          </a:p>
        </p:txBody>
      </p:sp>
      <p:pic>
        <p:nvPicPr>
          <p:cNvPr id="3" name="Obrázek 2">
            <a:extLst>
              <a:ext uri="{FF2B5EF4-FFF2-40B4-BE49-F238E27FC236}">
                <a16:creationId xmlns:a16="http://schemas.microsoft.com/office/drawing/2014/main" id="{2E3CD284-35DC-4D91-A6FF-A1E1C4E81FB7}"/>
              </a:ext>
            </a:extLst>
          </p:cNvPr>
          <p:cNvPicPr>
            <a:picLocks noChangeAspect="1"/>
          </p:cNvPicPr>
          <p:nvPr/>
        </p:nvPicPr>
        <p:blipFill>
          <a:blip r:embed="rId2"/>
          <a:stretch>
            <a:fillRect/>
          </a:stretch>
        </p:blipFill>
        <p:spPr>
          <a:xfrm>
            <a:off x="3461194" y="1931988"/>
            <a:ext cx="3028950" cy="1514475"/>
          </a:xfrm>
          <a:prstGeom prst="rect">
            <a:avLst/>
          </a:prstGeom>
        </p:spPr>
      </p:pic>
    </p:spTree>
    <p:extLst>
      <p:ext uri="{BB962C8B-B14F-4D97-AF65-F5344CB8AC3E}">
        <p14:creationId xmlns:p14="http://schemas.microsoft.com/office/powerpoint/2010/main" val="861090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9A43DB-1330-4F8C-84AE-77991D51FFDC}"/>
              </a:ext>
            </a:extLst>
          </p:cNvPr>
          <p:cNvSpPr>
            <a:spLocks noGrp="1"/>
          </p:cNvSpPr>
          <p:nvPr>
            <p:ph type="title"/>
          </p:nvPr>
        </p:nvSpPr>
        <p:spPr/>
        <p:txBody>
          <a:bodyPr/>
          <a:lstStyle/>
          <a:p>
            <a:r>
              <a:rPr lang="cs-CZ" dirty="0"/>
              <a:t>Úvodní poznámky</a:t>
            </a:r>
          </a:p>
        </p:txBody>
      </p:sp>
      <p:sp>
        <p:nvSpPr>
          <p:cNvPr id="3" name="Zástupný symbol pro obsah 2">
            <a:extLst>
              <a:ext uri="{FF2B5EF4-FFF2-40B4-BE49-F238E27FC236}">
                <a16:creationId xmlns:a16="http://schemas.microsoft.com/office/drawing/2014/main" id="{0CF2A7A7-7A3E-4B4C-BAF3-7EFB76BDBDC4}"/>
              </a:ext>
            </a:extLst>
          </p:cNvPr>
          <p:cNvSpPr>
            <a:spLocks noGrp="1"/>
          </p:cNvSpPr>
          <p:nvPr>
            <p:ph idx="1"/>
          </p:nvPr>
        </p:nvSpPr>
        <p:spPr>
          <a:xfrm>
            <a:off x="677334" y="1497496"/>
            <a:ext cx="8996753" cy="4929808"/>
          </a:xfrm>
        </p:spPr>
        <p:txBody>
          <a:bodyPr>
            <a:normAutofit/>
          </a:bodyPr>
          <a:lstStyle/>
          <a:p>
            <a:r>
              <a:rPr lang="cs-CZ" sz="2200" dirty="0"/>
              <a:t>Cíl: </a:t>
            </a:r>
          </a:p>
          <a:p>
            <a:pPr marL="0" indent="0">
              <a:buNone/>
            </a:pPr>
            <a:r>
              <a:rPr lang="cs-CZ" sz="2200" dirty="0"/>
              <a:t>Charakterizovat stereotyp hada v českém jazyce a v české kultuře a sledovat jeho proměny na základě folklorních dokladů.</a:t>
            </a:r>
          </a:p>
          <a:p>
            <a:endParaRPr lang="cs-CZ" sz="2200" dirty="0"/>
          </a:p>
          <a:p>
            <a:r>
              <a:rPr lang="cs-CZ" sz="2200" dirty="0"/>
              <a:t>Předpoklady: </a:t>
            </a:r>
          </a:p>
          <a:p>
            <a:pPr marL="0" indent="0">
              <a:buNone/>
            </a:pPr>
            <a:r>
              <a:rPr lang="cs-CZ" sz="2200" dirty="0"/>
              <a:t>Folklor využívá tradičních (často povahových) stereotypů spojovaných s určitými druhy zvířat. </a:t>
            </a:r>
          </a:p>
          <a:p>
            <a:pPr marL="0" indent="0">
              <a:buNone/>
            </a:pPr>
            <a:r>
              <a:rPr lang="cs-CZ" sz="2200" dirty="0"/>
              <a:t>Proměny ve vnímání předmětu se odrážejí i ve folklorních textech.</a:t>
            </a:r>
          </a:p>
          <a:p>
            <a:pPr marL="0" indent="0">
              <a:buNone/>
            </a:pPr>
            <a:r>
              <a:rPr lang="cs-CZ" sz="2200" dirty="0"/>
              <a:t>Tyto změny souvisejí s proměnou jazykově-kulturního obrazu daného předmětu.</a:t>
            </a:r>
          </a:p>
          <a:p>
            <a:pPr marL="0" indent="0">
              <a:buNone/>
            </a:pPr>
            <a:endParaRPr lang="cs-CZ" sz="2000" dirty="0"/>
          </a:p>
          <a:p>
            <a:pPr marL="0" indent="0">
              <a:buNone/>
            </a:pPr>
            <a:endParaRPr lang="cs-CZ" sz="2000" dirty="0"/>
          </a:p>
        </p:txBody>
      </p:sp>
    </p:spTree>
    <p:extLst>
      <p:ext uri="{BB962C8B-B14F-4D97-AF65-F5344CB8AC3E}">
        <p14:creationId xmlns:p14="http://schemas.microsoft.com/office/powerpoint/2010/main" val="4279785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312BDC-6E8F-49AF-AE23-65B273E2D0C2}"/>
              </a:ext>
            </a:extLst>
          </p:cNvPr>
          <p:cNvSpPr>
            <a:spLocks noGrp="1"/>
          </p:cNvSpPr>
          <p:nvPr>
            <p:ph type="title"/>
          </p:nvPr>
        </p:nvSpPr>
        <p:spPr>
          <a:xfrm>
            <a:off x="677334" y="609600"/>
            <a:ext cx="8596668" cy="742122"/>
          </a:xfrm>
        </p:spPr>
        <p:txBody>
          <a:bodyPr/>
          <a:lstStyle/>
          <a:p>
            <a:r>
              <a:rPr lang="cs-CZ" dirty="0"/>
              <a:t>Symbolika</a:t>
            </a:r>
          </a:p>
        </p:txBody>
      </p:sp>
      <p:sp>
        <p:nvSpPr>
          <p:cNvPr id="3" name="Zástupný symbol pro obsah 2">
            <a:extLst>
              <a:ext uri="{FF2B5EF4-FFF2-40B4-BE49-F238E27FC236}">
                <a16:creationId xmlns:a16="http://schemas.microsoft.com/office/drawing/2014/main" id="{2644CA69-4E11-498B-9D59-4B2F44A86BF6}"/>
              </a:ext>
            </a:extLst>
          </p:cNvPr>
          <p:cNvSpPr>
            <a:spLocks noGrp="1"/>
          </p:cNvSpPr>
          <p:nvPr>
            <p:ph idx="1"/>
          </p:nvPr>
        </p:nvSpPr>
        <p:spPr>
          <a:xfrm>
            <a:off x="677334" y="1351722"/>
            <a:ext cx="8596668" cy="5062329"/>
          </a:xfrm>
        </p:spPr>
        <p:txBody>
          <a:bodyPr/>
          <a:lstStyle/>
          <a:p>
            <a:r>
              <a:rPr lang="cs-CZ" dirty="0"/>
              <a:t>Mayové a Aztékové: Opeřený had;</a:t>
            </a:r>
          </a:p>
          <a:p>
            <a:r>
              <a:rPr lang="cs-CZ" dirty="0" err="1"/>
              <a:t>Aboridžinci</a:t>
            </a:r>
            <a:r>
              <a:rPr lang="cs-CZ" dirty="0"/>
              <a:t>: Duhový had;</a:t>
            </a:r>
          </a:p>
          <a:p>
            <a:r>
              <a:rPr lang="cs-CZ" dirty="0"/>
              <a:t>Indie: poloviční ženy a od pasu dolů hadi (</a:t>
            </a:r>
            <a:r>
              <a:rPr lang="cs-CZ" dirty="0" err="1"/>
              <a:t>Náginí</a:t>
            </a:r>
            <a:r>
              <a:rPr lang="cs-CZ" dirty="0"/>
              <a:t>);</a:t>
            </a:r>
          </a:p>
          <a:p>
            <a:r>
              <a:rPr lang="cs-CZ" dirty="0"/>
              <a:t>Egypt: hadí bohyně;</a:t>
            </a:r>
          </a:p>
          <a:p>
            <a:pPr marL="0" indent="0">
              <a:buNone/>
            </a:pPr>
            <a:r>
              <a:rPr lang="cs-CZ" dirty="0" err="1"/>
              <a:t>Uroboros</a:t>
            </a:r>
            <a:r>
              <a:rPr lang="cs-CZ" dirty="0"/>
              <a:t> — had pojídající svůj ocas (koloběh života);</a:t>
            </a:r>
          </a:p>
          <a:p>
            <a:r>
              <a:rPr lang="cs-CZ" dirty="0"/>
              <a:t>Čína: znamení zvěrokruhu, moudrost, přizpůsobivost, kouzlo osobnosti;</a:t>
            </a:r>
          </a:p>
          <a:p>
            <a:r>
              <a:rPr lang="cs-CZ" dirty="0"/>
              <a:t>Slované: had </a:t>
            </a:r>
            <a:r>
              <a:rPr lang="cs-CZ" dirty="0" err="1"/>
              <a:t>hospodáříček</a:t>
            </a:r>
            <a:r>
              <a:rPr lang="cs-CZ" dirty="0"/>
              <a:t>;</a:t>
            </a:r>
          </a:p>
          <a:p>
            <a:r>
              <a:rPr lang="cs-CZ" dirty="0"/>
              <a:t>Severská mytologie: had ovinut kolem disku země, představuje stálou hrozbu;</a:t>
            </a:r>
          </a:p>
          <a:p>
            <a:r>
              <a:rPr lang="cs-CZ" dirty="0"/>
              <a:t>Antika: nestvůrné bájné bytosti X atribut boha Asklépia, symbol lékařství (had omotaný kolem hole);</a:t>
            </a:r>
          </a:p>
          <a:p>
            <a:r>
              <a:rPr lang="cs-CZ" dirty="0"/>
              <a:t>Starý zákon: Prvotní hřích, úzce spojován s ženou — Evou; motiv pošlapání hada v umění (Kristem, Pannou Marií) jako triumf nad dědičným hříchem.</a:t>
            </a:r>
          </a:p>
          <a:p>
            <a:endParaRPr lang="cs-CZ" dirty="0"/>
          </a:p>
        </p:txBody>
      </p:sp>
      <p:pic>
        <p:nvPicPr>
          <p:cNvPr id="7" name="Obrázek 6">
            <a:extLst>
              <a:ext uri="{FF2B5EF4-FFF2-40B4-BE49-F238E27FC236}">
                <a16:creationId xmlns:a16="http://schemas.microsoft.com/office/drawing/2014/main" id="{ADA22A4B-1CFA-4528-8464-799672AE0509}"/>
              </a:ext>
            </a:extLst>
          </p:cNvPr>
          <p:cNvPicPr>
            <a:picLocks noChangeAspect="1"/>
          </p:cNvPicPr>
          <p:nvPr/>
        </p:nvPicPr>
        <p:blipFill>
          <a:blip r:embed="rId2"/>
          <a:stretch>
            <a:fillRect/>
          </a:stretch>
        </p:blipFill>
        <p:spPr>
          <a:xfrm>
            <a:off x="6914321" y="980661"/>
            <a:ext cx="2044149" cy="2044149"/>
          </a:xfrm>
          <a:prstGeom prst="rect">
            <a:avLst/>
          </a:prstGeom>
        </p:spPr>
      </p:pic>
    </p:spTree>
    <p:extLst>
      <p:ext uri="{BB962C8B-B14F-4D97-AF65-F5344CB8AC3E}">
        <p14:creationId xmlns:p14="http://schemas.microsoft.com/office/powerpoint/2010/main" val="315981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4642B6-0171-419F-8558-A66B0E6070AF}"/>
              </a:ext>
            </a:extLst>
          </p:cNvPr>
          <p:cNvSpPr>
            <a:spLocks noGrp="1"/>
          </p:cNvSpPr>
          <p:nvPr>
            <p:ph type="title"/>
          </p:nvPr>
        </p:nvSpPr>
        <p:spPr>
          <a:xfrm>
            <a:off x="677334" y="609600"/>
            <a:ext cx="8596668" cy="742122"/>
          </a:xfrm>
        </p:spPr>
        <p:txBody>
          <a:bodyPr/>
          <a:lstStyle/>
          <a:p>
            <a:r>
              <a:rPr lang="cs-CZ" dirty="0"/>
              <a:t>Obraz hada v češtině</a:t>
            </a:r>
          </a:p>
        </p:txBody>
      </p:sp>
      <p:sp>
        <p:nvSpPr>
          <p:cNvPr id="3" name="Zástupný symbol pro obsah 2">
            <a:extLst>
              <a:ext uri="{FF2B5EF4-FFF2-40B4-BE49-F238E27FC236}">
                <a16:creationId xmlns:a16="http://schemas.microsoft.com/office/drawing/2014/main" id="{4E07D691-ACD2-473A-8574-46F804F6FFA3}"/>
              </a:ext>
            </a:extLst>
          </p:cNvPr>
          <p:cNvSpPr>
            <a:spLocks noGrp="1"/>
          </p:cNvSpPr>
          <p:nvPr>
            <p:ph idx="1"/>
          </p:nvPr>
        </p:nvSpPr>
        <p:spPr>
          <a:xfrm>
            <a:off x="677334" y="1351722"/>
            <a:ext cx="8596668" cy="5208103"/>
          </a:xfrm>
        </p:spPr>
        <p:txBody>
          <a:bodyPr/>
          <a:lstStyle/>
          <a:p>
            <a:r>
              <a:rPr lang="cs-CZ" dirty="0"/>
              <a:t>Etymologie: </a:t>
            </a:r>
            <a:r>
              <a:rPr lang="cs-CZ" dirty="0" err="1"/>
              <a:t>všesl</a:t>
            </a:r>
            <a:r>
              <a:rPr lang="cs-CZ" dirty="0"/>
              <a:t>. </a:t>
            </a:r>
            <a:r>
              <a:rPr lang="cs-CZ" i="1" dirty="0" err="1"/>
              <a:t>gad</a:t>
            </a:r>
            <a:r>
              <a:rPr lang="cs-CZ" dirty="0"/>
              <a:t> </a:t>
            </a:r>
            <a:r>
              <a:rPr lang="cs-CZ" dirty="0">
                <a:cs typeface="Calibri" panose="020F0502020204030204" pitchFamily="34" charset="0"/>
              </a:rPr>
              <a:t>„plaz“, </a:t>
            </a:r>
            <a:r>
              <a:rPr lang="cs-CZ" dirty="0" err="1">
                <a:cs typeface="Calibri" panose="020F0502020204030204" pitchFamily="34" charset="0"/>
              </a:rPr>
              <a:t>psl</a:t>
            </a:r>
            <a:r>
              <a:rPr lang="cs-CZ" dirty="0">
                <a:cs typeface="Calibri" panose="020F0502020204030204" pitchFamily="34" charset="0"/>
              </a:rPr>
              <a:t>. </a:t>
            </a:r>
            <a:r>
              <a:rPr lang="cs-CZ" i="1" dirty="0">
                <a:cs typeface="Calibri" panose="020F0502020204030204" pitchFamily="34" charset="0"/>
              </a:rPr>
              <a:t>*</a:t>
            </a:r>
            <a:r>
              <a:rPr lang="cs-CZ" i="1" dirty="0" err="1">
                <a:cs typeface="Calibri" panose="020F0502020204030204" pitchFamily="34" charset="0"/>
              </a:rPr>
              <a:t>gad</a:t>
            </a:r>
            <a:r>
              <a:rPr lang="az-Cyrl-AZ" i="1" dirty="0">
                <a:cs typeface="Calibri" panose="020F0502020204030204" pitchFamily="34" charset="0"/>
              </a:rPr>
              <a:t>ъ</a:t>
            </a:r>
            <a:r>
              <a:rPr lang="cs-CZ" i="1" dirty="0">
                <a:cs typeface="Calibri" panose="020F0502020204030204" pitchFamily="34" charset="0"/>
              </a:rPr>
              <a:t> </a:t>
            </a:r>
            <a:r>
              <a:rPr lang="cs-CZ" dirty="0">
                <a:cs typeface="Calibri" panose="020F0502020204030204" pitchFamily="34" charset="0"/>
              </a:rPr>
              <a:t>je zřejmě tabuový název s původním významem „</a:t>
            </a:r>
            <a:r>
              <a:rPr lang="cs-CZ" u="sng" dirty="0">
                <a:cs typeface="Calibri" panose="020F0502020204030204" pitchFamily="34" charset="0"/>
              </a:rPr>
              <a:t>něco odporného</a:t>
            </a:r>
            <a:r>
              <a:rPr lang="cs-CZ" dirty="0">
                <a:cs typeface="Calibri" panose="020F0502020204030204" pitchFamily="34" charset="0"/>
              </a:rPr>
              <a:t>“ (Rejzek 2015).</a:t>
            </a:r>
            <a:endParaRPr lang="cs-CZ" dirty="0"/>
          </a:p>
          <a:p>
            <a:r>
              <a:rPr lang="cs-CZ" dirty="0"/>
              <a:t>Výklad: </a:t>
            </a:r>
            <a:r>
              <a:rPr lang="cs-CZ" i="1" dirty="0"/>
              <a:t>beznohý plaz dlouhého štíhlého těla (např. užovka, zmije)</a:t>
            </a:r>
            <a:r>
              <a:rPr lang="cs-CZ" dirty="0"/>
              <a:t> (SSČ).</a:t>
            </a:r>
          </a:p>
          <a:p>
            <a:pPr marL="0" indent="0">
              <a:buNone/>
            </a:pPr>
            <a:r>
              <a:rPr lang="cs-CZ" dirty="0"/>
              <a:t>nadávka: </a:t>
            </a:r>
            <a:r>
              <a:rPr lang="cs-CZ" i="1" dirty="0"/>
              <a:t>Ty hade (jedovatý, zrádný)! Ty jsi (ale) (učiněný) had!</a:t>
            </a:r>
            <a:endParaRPr lang="cs-CZ" dirty="0"/>
          </a:p>
          <a:p>
            <a:pPr marL="0" indent="0">
              <a:buNone/>
            </a:pPr>
            <a:endParaRPr lang="cs-CZ" dirty="0"/>
          </a:p>
          <a:p>
            <a:pPr marL="0" indent="0">
              <a:buNone/>
            </a:pPr>
            <a:r>
              <a:rPr lang="cs-CZ" dirty="0"/>
              <a:t>HAD je divoké zvíře, žije ve volné přírodě (zalézá do děr);</a:t>
            </a:r>
          </a:p>
          <a:p>
            <a:pPr marL="0" indent="0">
              <a:buNone/>
            </a:pPr>
            <a:r>
              <a:rPr lang="cs-CZ" dirty="0"/>
              <a:t>má dlouhé, štíhlé, hladké tělo, je studený a slizký, nemá nohy; </a:t>
            </a:r>
          </a:p>
          <a:p>
            <a:pPr marL="0" indent="0">
              <a:buNone/>
            </a:pPr>
            <a:r>
              <a:rPr lang="cs-CZ" dirty="0"/>
              <a:t>syčí;</a:t>
            </a:r>
          </a:p>
          <a:p>
            <a:pPr marL="0" indent="0">
              <a:buNone/>
            </a:pPr>
            <a:r>
              <a:rPr lang="cs-CZ" dirty="0"/>
              <a:t>plazí se, kroutí se, vine se, je pružný, mrštný a rychlý; </a:t>
            </a:r>
          </a:p>
          <a:p>
            <a:pPr marL="0" indent="0">
              <a:buNone/>
            </a:pPr>
            <a:r>
              <a:rPr lang="cs-CZ" dirty="0"/>
              <a:t>svléká svou kůži;</a:t>
            </a:r>
          </a:p>
          <a:p>
            <a:pPr marL="0" indent="0">
              <a:buNone/>
            </a:pPr>
            <a:r>
              <a:rPr lang="cs-CZ" dirty="0"/>
              <a:t>může uštknout, je jedovatý, pro člověka bývá nebezpečný;</a:t>
            </a:r>
          </a:p>
          <a:p>
            <a:pPr marL="0" indent="0">
              <a:buNone/>
            </a:pPr>
            <a:r>
              <a:rPr lang="cs-CZ" dirty="0"/>
              <a:t>v jazyce je mu připisována lstivost, zákeřnost, úlisnost.</a:t>
            </a:r>
          </a:p>
        </p:txBody>
      </p:sp>
      <p:pic>
        <p:nvPicPr>
          <p:cNvPr id="5" name="Obrázek 4">
            <a:extLst>
              <a:ext uri="{FF2B5EF4-FFF2-40B4-BE49-F238E27FC236}">
                <a16:creationId xmlns:a16="http://schemas.microsoft.com/office/drawing/2014/main" id="{2CBAF03A-484C-48D3-B66E-630BE2A44DD1}"/>
              </a:ext>
            </a:extLst>
          </p:cNvPr>
          <p:cNvPicPr>
            <a:picLocks noChangeAspect="1"/>
          </p:cNvPicPr>
          <p:nvPr/>
        </p:nvPicPr>
        <p:blipFill>
          <a:blip r:embed="rId2"/>
          <a:stretch>
            <a:fillRect/>
          </a:stretch>
        </p:blipFill>
        <p:spPr>
          <a:xfrm>
            <a:off x="6999170" y="3950941"/>
            <a:ext cx="2274832" cy="1624880"/>
          </a:xfrm>
          <a:prstGeom prst="rect">
            <a:avLst/>
          </a:prstGeom>
        </p:spPr>
      </p:pic>
    </p:spTree>
    <p:extLst>
      <p:ext uri="{BB962C8B-B14F-4D97-AF65-F5344CB8AC3E}">
        <p14:creationId xmlns:p14="http://schemas.microsoft.com/office/powerpoint/2010/main" val="639885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9820A2-14C5-4533-B984-6DF1FF13B04E}"/>
              </a:ext>
            </a:extLst>
          </p:cNvPr>
          <p:cNvSpPr>
            <a:spLocks noGrp="1"/>
          </p:cNvSpPr>
          <p:nvPr>
            <p:ph type="title"/>
          </p:nvPr>
        </p:nvSpPr>
        <p:spPr>
          <a:xfrm>
            <a:off x="677334" y="609600"/>
            <a:ext cx="8596668" cy="675861"/>
          </a:xfrm>
        </p:spPr>
        <p:txBody>
          <a:bodyPr/>
          <a:lstStyle/>
          <a:p>
            <a:r>
              <a:rPr lang="cs-CZ" dirty="0"/>
              <a:t>Tradiční folklor</a:t>
            </a:r>
          </a:p>
        </p:txBody>
      </p:sp>
      <p:sp>
        <p:nvSpPr>
          <p:cNvPr id="3" name="Zástupný symbol pro obsah 2">
            <a:extLst>
              <a:ext uri="{FF2B5EF4-FFF2-40B4-BE49-F238E27FC236}">
                <a16:creationId xmlns:a16="http://schemas.microsoft.com/office/drawing/2014/main" id="{1973D2D9-6033-4F47-B6EB-9073237CDEC7}"/>
              </a:ext>
            </a:extLst>
          </p:cNvPr>
          <p:cNvSpPr>
            <a:spLocks noGrp="1"/>
          </p:cNvSpPr>
          <p:nvPr>
            <p:ph idx="1"/>
          </p:nvPr>
        </p:nvSpPr>
        <p:spPr>
          <a:xfrm>
            <a:off x="677334" y="1285461"/>
            <a:ext cx="8837728" cy="5274365"/>
          </a:xfrm>
        </p:spPr>
        <p:txBody>
          <a:bodyPr>
            <a:normAutofit fontScale="85000" lnSpcReduction="20000"/>
          </a:bodyPr>
          <a:lstStyle/>
          <a:p>
            <a:pPr marL="0" indent="0">
              <a:buNone/>
            </a:pPr>
            <a:r>
              <a:rPr lang="cs-CZ" dirty="0" err="1"/>
              <a:t>Luffer</a:t>
            </a:r>
            <a:r>
              <a:rPr lang="cs-CZ" dirty="0"/>
              <a:t> (2014), Dvořák (1978, 2001), </a:t>
            </a:r>
            <a:r>
              <a:rPr lang="cs-CZ" dirty="0" err="1"/>
              <a:t>Tille</a:t>
            </a:r>
            <a:r>
              <a:rPr lang="cs-CZ" dirty="0"/>
              <a:t> (1929—1937), Erben (2011)</a:t>
            </a:r>
          </a:p>
          <a:p>
            <a:pPr marL="0" indent="0">
              <a:buNone/>
            </a:pPr>
            <a:endParaRPr lang="cs-CZ" sz="900" dirty="0"/>
          </a:p>
          <a:p>
            <a:r>
              <a:rPr lang="cs-CZ" dirty="0"/>
              <a:t>HAD HOSPODÁŘ</a:t>
            </a:r>
          </a:p>
          <a:p>
            <a:pPr marL="0" indent="0">
              <a:buNone/>
            </a:pPr>
            <a:r>
              <a:rPr lang="cs-CZ" dirty="0"/>
              <a:t>Je štěstím domácnosti, ochráncem domu. Pokud ho někdo zabije, uvrhne dům do neštěstí, zemře hospodář / někdo z obyvatel domu.</a:t>
            </a:r>
          </a:p>
          <a:p>
            <a:pPr marL="0" indent="0">
              <a:buNone/>
            </a:pPr>
            <a:r>
              <a:rPr lang="cs-CZ" dirty="0"/>
              <a:t>Pije mléko přímo kravám z vemene / s dítětem z jedné misky. Miska s mlékem jako dar.</a:t>
            </a:r>
          </a:p>
          <a:p>
            <a:pPr marL="0" indent="0">
              <a:buNone/>
            </a:pPr>
            <a:endParaRPr lang="cs-CZ" sz="900" dirty="0"/>
          </a:p>
          <a:p>
            <a:r>
              <a:rPr lang="cs-CZ" dirty="0"/>
              <a:t>HAD SE ZLATOU KORUNOU / ZLATÝM KŘÍŽKEM NA HLAVĚ</a:t>
            </a:r>
          </a:p>
          <a:p>
            <a:pPr marL="0" indent="0">
              <a:buNone/>
            </a:pPr>
            <a:r>
              <a:rPr lang="cs-CZ" dirty="0"/>
              <a:t>Také může žít ve staveních. Hadova korunka má kouzelné vlastnosti. </a:t>
            </a:r>
          </a:p>
          <a:p>
            <a:pPr marL="0" indent="0">
              <a:buNone/>
            </a:pPr>
            <a:r>
              <a:rPr lang="cs-CZ" dirty="0"/>
              <a:t>př.: </a:t>
            </a:r>
            <a:r>
              <a:rPr lang="cs-CZ" i="1" dirty="0"/>
              <a:t>Dar hadího krále. </a:t>
            </a:r>
            <a:r>
              <a:rPr lang="cs-CZ" dirty="0"/>
              <a:t>Had svému zachránci za odměnu dopomůže získat kouzelný prsten svého otce. Had se zlatou korunkou a prstenem na ocase.</a:t>
            </a:r>
          </a:p>
          <a:p>
            <a:pPr marL="0" indent="0">
              <a:buNone/>
            </a:pPr>
            <a:r>
              <a:rPr lang="cs-CZ" i="1" dirty="0"/>
              <a:t>Člověk se zmocní hadovy korunky. </a:t>
            </a:r>
            <a:r>
              <a:rPr lang="cs-CZ" dirty="0"/>
              <a:t>Člověk lstí získá hadovu korunku. Přinese mu bohatství / had člověka dostihne a zabije ho / člověk korunku zahodí a zachrání se.</a:t>
            </a:r>
          </a:p>
          <a:p>
            <a:pPr marL="0" indent="0">
              <a:buNone/>
            </a:pPr>
            <a:r>
              <a:rPr lang="cs-CZ" i="1" dirty="0"/>
              <a:t>Had s korunkou. </a:t>
            </a:r>
            <a:r>
              <a:rPr lang="cs-CZ" dirty="0"/>
              <a:t>Zejm. u vody hadí král s korunkou. Chodí se koupat do studánky, korunku odkládá.</a:t>
            </a:r>
            <a:endParaRPr lang="cs-CZ" sz="900" dirty="0"/>
          </a:p>
          <a:p>
            <a:r>
              <a:rPr lang="cs-CZ" dirty="0"/>
              <a:t>VDĚČNÝ HAD</a:t>
            </a:r>
          </a:p>
          <a:p>
            <a:pPr marL="0" indent="0">
              <a:buNone/>
            </a:pPr>
            <a:endParaRPr lang="cs-CZ" sz="900" dirty="0"/>
          </a:p>
          <a:p>
            <a:r>
              <a:rPr lang="cs-CZ" dirty="0"/>
              <a:t>HAD JAKO STRÁŽCE POKLADU</a:t>
            </a:r>
          </a:p>
          <a:p>
            <a:pPr marL="0" indent="0">
              <a:buNone/>
            </a:pPr>
            <a:r>
              <a:rPr lang="cs-CZ" dirty="0"/>
              <a:t>Př.: </a:t>
            </a:r>
            <a:r>
              <a:rPr lang="cs-CZ" i="1" dirty="0"/>
              <a:t>Strážce pokladu brání přístup k němu. </a:t>
            </a:r>
            <a:r>
              <a:rPr lang="cs-CZ" dirty="0"/>
              <a:t>Had/kohout s korunkou / černý pes. Na truhle s penězi leží had. </a:t>
            </a:r>
          </a:p>
          <a:p>
            <a:pPr marL="0" indent="0">
              <a:buNone/>
            </a:pPr>
            <a:endParaRPr lang="cs-CZ" dirty="0"/>
          </a:p>
          <a:p>
            <a:endParaRPr lang="cs-CZ" dirty="0"/>
          </a:p>
        </p:txBody>
      </p:sp>
    </p:spTree>
    <p:extLst>
      <p:ext uri="{BB962C8B-B14F-4D97-AF65-F5344CB8AC3E}">
        <p14:creationId xmlns:p14="http://schemas.microsoft.com/office/powerpoint/2010/main" val="832043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6E8ADAE-4523-4A0A-B583-95F2C002DFA8}"/>
              </a:ext>
            </a:extLst>
          </p:cNvPr>
          <p:cNvSpPr>
            <a:spLocks noGrp="1"/>
          </p:cNvSpPr>
          <p:nvPr>
            <p:ph idx="1"/>
          </p:nvPr>
        </p:nvSpPr>
        <p:spPr>
          <a:xfrm>
            <a:off x="677333" y="463826"/>
            <a:ext cx="8850979" cy="6069495"/>
          </a:xfrm>
        </p:spPr>
        <p:txBody>
          <a:bodyPr>
            <a:normAutofit fontScale="85000" lnSpcReduction="20000"/>
          </a:bodyPr>
          <a:lstStyle/>
          <a:p>
            <a:r>
              <a:rPr lang="cs-CZ" dirty="0"/>
              <a:t>HAD JAKO NEBEZPEČÍ</a:t>
            </a:r>
          </a:p>
          <a:p>
            <a:pPr marL="0" indent="0">
              <a:buNone/>
            </a:pPr>
            <a:r>
              <a:rPr lang="cs-CZ" dirty="0"/>
              <a:t>Had může vlézt člověku do žaludku otevřenými ústy. Postižený musí být pověšen za nohy a had je vylákán z těla na teplé mléko.</a:t>
            </a:r>
          </a:p>
          <a:p>
            <a:pPr marL="0" indent="0">
              <a:buNone/>
            </a:pPr>
            <a:r>
              <a:rPr lang="cs-CZ" dirty="0"/>
              <a:t>př.: </a:t>
            </a:r>
            <a:r>
              <a:rPr lang="cs-CZ" i="1" dirty="0"/>
              <a:t>Jedovatá dívka. </a:t>
            </a:r>
            <a:r>
              <a:rPr lang="cs-CZ" dirty="0"/>
              <a:t>Princezna má v útrobách hady, kteří vylézají vždy v noci z jejích úst a snaží se zabít milence.</a:t>
            </a:r>
          </a:p>
          <a:p>
            <a:pPr marL="0" indent="0">
              <a:buNone/>
            </a:pPr>
            <a:r>
              <a:rPr lang="cs-CZ" dirty="0"/>
              <a:t>Had loví domácí zvířata a děti, stáhne člověka do vody, může se kutálet jako kolo, uštknout člověka do srdce. Had zhypnotizuje svou kořist. Po smrti hada jsou v jeho hnízdě nalezeny kosti lidí i zvířat. </a:t>
            </a:r>
          </a:p>
          <a:p>
            <a:pPr marL="0" indent="0">
              <a:buNone/>
            </a:pPr>
            <a:r>
              <a:rPr lang="cs-CZ" dirty="0"/>
              <a:t>Had svým jedem otráví ovocný strom.</a:t>
            </a:r>
          </a:p>
          <a:p>
            <a:pPr marL="0" indent="0">
              <a:buNone/>
            </a:pPr>
            <a:r>
              <a:rPr lang="cs-CZ" dirty="0"/>
              <a:t>Slepýš může pronásledovat a uštknout člověka.</a:t>
            </a:r>
          </a:p>
          <a:p>
            <a:pPr marL="0" indent="0">
              <a:buNone/>
            </a:pPr>
            <a:endParaRPr lang="cs-CZ" sz="900" dirty="0"/>
          </a:p>
          <a:p>
            <a:r>
              <a:rPr lang="cs-CZ" dirty="0"/>
              <a:t>ČÁSTI HADÍHO TĚLA MAJÍ LÉČIVÉ/KOUZELNÉ ÚČINKY</a:t>
            </a:r>
          </a:p>
          <a:p>
            <a:pPr marL="0" indent="0">
              <a:buNone/>
            </a:pPr>
            <a:r>
              <a:rPr lang="cs-CZ" dirty="0"/>
              <a:t>Hadí kůže, sádlo, maso, jed. Hadí jazyk, pokrm z hada má kouzelné účinky (</a:t>
            </a:r>
            <a:r>
              <a:rPr lang="cs-CZ" i="1" dirty="0"/>
              <a:t>Zlatovláska</a:t>
            </a:r>
            <a:r>
              <a:rPr lang="cs-CZ" dirty="0"/>
              <a:t>).</a:t>
            </a:r>
          </a:p>
          <a:p>
            <a:pPr marL="0" indent="0">
              <a:buNone/>
            </a:pPr>
            <a:r>
              <a:rPr lang="cs-CZ" dirty="0"/>
              <a:t>př.: </a:t>
            </a:r>
            <a:r>
              <a:rPr lang="cs-CZ" i="1" dirty="0"/>
              <a:t>Obrana proti hadímu uštknutí</a:t>
            </a:r>
            <a:r>
              <a:rPr lang="cs-CZ" dirty="0"/>
              <a:t>. Přiložení hadího masa na ránu.</a:t>
            </a:r>
          </a:p>
          <a:p>
            <a:pPr marL="0" indent="0">
              <a:buNone/>
            </a:pPr>
            <a:r>
              <a:rPr lang="cs-CZ" i="1" dirty="0"/>
              <a:t>Hadí jed vyléčí těžkou nemoc. </a:t>
            </a:r>
            <a:r>
              <a:rPr lang="cs-CZ" dirty="0"/>
              <a:t>Hadí jed/sádlo/polévka mají léčivé účinky. </a:t>
            </a:r>
          </a:p>
          <a:p>
            <a:pPr marL="0" indent="0">
              <a:buNone/>
            </a:pPr>
            <a:r>
              <a:rPr lang="cs-CZ" i="1" dirty="0"/>
              <a:t>Had vyléčí slepotu. </a:t>
            </a:r>
            <a:r>
              <a:rPr lang="cs-CZ" dirty="0"/>
              <a:t>Král pomůže hadovi, ten ho vyléčí ze slepoty.</a:t>
            </a:r>
          </a:p>
          <a:p>
            <a:pPr marL="0" indent="0">
              <a:buNone/>
            </a:pPr>
            <a:endParaRPr lang="cs-CZ" sz="900" dirty="0"/>
          </a:p>
          <a:p>
            <a:r>
              <a:rPr lang="cs-CZ" dirty="0"/>
              <a:t>Další rysy spojované s hadem v prozaickém folkloru</a:t>
            </a:r>
          </a:p>
          <a:p>
            <a:pPr marL="0" indent="0">
              <a:buNone/>
            </a:pPr>
            <a:r>
              <a:rPr lang="cs-CZ" dirty="0"/>
              <a:t>Svléká se, př.: </a:t>
            </a:r>
            <a:r>
              <a:rPr lang="cs-CZ" i="1" dirty="0"/>
              <a:t>Ženich—had</a:t>
            </a:r>
            <a:r>
              <a:rPr lang="cs-CZ" dirty="0"/>
              <a:t>, bílý had je zakletý muž, ožení se s princeznou, v noci se mění na muže, ona mu schová hadí kůži, zlomí tím kouzlo, ale on na ni zapomene.</a:t>
            </a:r>
          </a:p>
          <a:p>
            <a:pPr marL="0" indent="0">
              <a:buNone/>
            </a:pPr>
            <a:r>
              <a:rPr lang="cs-CZ" dirty="0"/>
              <a:t>Had hvízdá, vyskytuje se ve velkém množství (</a:t>
            </a:r>
            <a:r>
              <a:rPr lang="cs-CZ" i="1" dirty="0"/>
              <a:t>Hadí sněm</a:t>
            </a:r>
            <a:r>
              <a:rPr lang="cs-CZ" dirty="0"/>
              <a:t>), je jedovatý jen ve dne, v noci jed vypouští, zemře až po západu slunce, spí rád člověku na hrudi…</a:t>
            </a:r>
          </a:p>
          <a:p>
            <a:pPr marL="0" indent="0">
              <a:buNone/>
            </a:pPr>
            <a:r>
              <a:rPr lang="cs-CZ" dirty="0"/>
              <a:t>Starý had se mění v draka. </a:t>
            </a:r>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171514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5CB057-ACA5-4BFF-8570-77D7DABBA0BC}"/>
              </a:ext>
            </a:extLst>
          </p:cNvPr>
          <p:cNvSpPr>
            <a:spLocks noGrp="1"/>
          </p:cNvSpPr>
          <p:nvPr>
            <p:ph type="title"/>
          </p:nvPr>
        </p:nvSpPr>
        <p:spPr>
          <a:xfrm>
            <a:off x="677334" y="609600"/>
            <a:ext cx="8596668" cy="649357"/>
          </a:xfrm>
        </p:spPr>
        <p:txBody>
          <a:bodyPr/>
          <a:lstStyle/>
          <a:p>
            <a:r>
              <a:rPr lang="cs-CZ" dirty="0"/>
              <a:t>Současné pověsti </a:t>
            </a:r>
          </a:p>
        </p:txBody>
      </p:sp>
      <p:sp>
        <p:nvSpPr>
          <p:cNvPr id="3" name="Zástupný symbol pro obsah 2">
            <a:extLst>
              <a:ext uri="{FF2B5EF4-FFF2-40B4-BE49-F238E27FC236}">
                <a16:creationId xmlns:a16="http://schemas.microsoft.com/office/drawing/2014/main" id="{E34C8AD7-0E8A-4298-885A-C60CA4D8C381}"/>
              </a:ext>
            </a:extLst>
          </p:cNvPr>
          <p:cNvSpPr>
            <a:spLocks noGrp="1"/>
          </p:cNvSpPr>
          <p:nvPr>
            <p:ph idx="1"/>
          </p:nvPr>
        </p:nvSpPr>
        <p:spPr>
          <a:xfrm>
            <a:off x="677334" y="1258957"/>
            <a:ext cx="8596668" cy="5459895"/>
          </a:xfrm>
        </p:spPr>
        <p:txBody>
          <a:bodyPr>
            <a:normAutofit/>
          </a:bodyPr>
          <a:lstStyle/>
          <a:p>
            <a:pPr marL="0" indent="0">
              <a:buNone/>
            </a:pPr>
            <a:r>
              <a:rPr lang="cs-CZ" dirty="0"/>
              <a:t>Janeček (2007, 2013), </a:t>
            </a:r>
            <a:r>
              <a:rPr lang="cs-CZ" dirty="0" err="1"/>
              <a:t>Luffer</a:t>
            </a:r>
            <a:r>
              <a:rPr lang="cs-CZ" dirty="0"/>
              <a:t> (2014)</a:t>
            </a:r>
          </a:p>
          <a:p>
            <a:pPr marL="0" indent="0">
              <a:buNone/>
            </a:pPr>
            <a:endParaRPr lang="cs-CZ" sz="800" dirty="0"/>
          </a:p>
          <a:p>
            <a:r>
              <a:rPr lang="cs-CZ" dirty="0"/>
              <a:t>HAD JAKO DOMÁCÍ MAZLÍČEK</a:t>
            </a:r>
          </a:p>
          <a:p>
            <a:pPr marL="0" indent="0">
              <a:buNone/>
            </a:pPr>
            <a:r>
              <a:rPr lang="cs-CZ" dirty="0"/>
              <a:t>Kritika chovu potenciálně nebezpečného zvířete. Člověk je chovem takového zvířete ohrožen.</a:t>
            </a:r>
          </a:p>
          <a:p>
            <a:pPr marL="0" indent="0">
              <a:buNone/>
            </a:pPr>
            <a:r>
              <a:rPr lang="cs-CZ" dirty="0"/>
              <a:t>př.: Had se chystá pozřít chovatele, přeměřuje si ho.</a:t>
            </a:r>
          </a:p>
          <a:p>
            <a:pPr marL="0" indent="0">
              <a:buNone/>
            </a:pPr>
            <a:r>
              <a:rPr lang="cs-CZ" dirty="0"/>
              <a:t>	Had se proplazí potrubím k sousedovi a sežere mu domácího mazlíčka.</a:t>
            </a:r>
          </a:p>
          <a:p>
            <a:pPr marL="0" indent="0">
              <a:buNone/>
            </a:pPr>
            <a:endParaRPr lang="cs-CZ" sz="800" dirty="0"/>
          </a:p>
          <a:p>
            <a:r>
              <a:rPr lang="cs-CZ" dirty="0"/>
              <a:t>HAD JAKO NEBEZPEČÍ</a:t>
            </a:r>
          </a:p>
          <a:p>
            <a:pPr marL="0" indent="0">
              <a:buNone/>
            </a:pPr>
            <a:r>
              <a:rPr lang="cs-CZ" dirty="0"/>
              <a:t>Motiv divokého zvířete jako démonického, chaotického elementu. Pronikání nebezpečného světa přírody do lidské civilizace. </a:t>
            </a:r>
          </a:p>
          <a:p>
            <a:pPr marL="0" indent="0">
              <a:buNone/>
            </a:pPr>
            <a:r>
              <a:rPr lang="cs-CZ" dirty="0"/>
              <a:t>př.: Exotičtí jedovatí hadi v banánech.</a:t>
            </a:r>
          </a:p>
          <a:p>
            <a:pPr marL="0" indent="0">
              <a:buNone/>
            </a:pPr>
            <a:r>
              <a:rPr lang="cs-CZ" dirty="0"/>
              <a:t>	Had schovaný v cirkusové atrakci uštkne dítě.</a:t>
            </a:r>
          </a:p>
          <a:p>
            <a:pPr marL="0" indent="0">
              <a:buNone/>
            </a:pPr>
            <a:r>
              <a:rPr lang="cs-CZ" dirty="0"/>
              <a:t>	Ochránci přírody vysazují zmije do přírody vyhazováním z vrtulníku.</a:t>
            </a:r>
          </a:p>
          <a:p>
            <a:pPr marL="0" indent="0">
              <a:buNone/>
            </a:pPr>
            <a:r>
              <a:rPr lang="cs-CZ" dirty="0"/>
              <a:t>	Pověsti o hadovi v břiše.</a:t>
            </a:r>
          </a:p>
        </p:txBody>
      </p:sp>
    </p:spTree>
    <p:extLst>
      <p:ext uri="{BB962C8B-B14F-4D97-AF65-F5344CB8AC3E}">
        <p14:creationId xmlns:p14="http://schemas.microsoft.com/office/powerpoint/2010/main" val="2330812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F5BF7C-0623-46DC-941F-0A7F345D9DA0}"/>
              </a:ext>
            </a:extLst>
          </p:cNvPr>
          <p:cNvSpPr>
            <a:spLocks noGrp="1"/>
          </p:cNvSpPr>
          <p:nvPr>
            <p:ph type="title"/>
          </p:nvPr>
        </p:nvSpPr>
        <p:spPr/>
        <p:txBody>
          <a:bodyPr/>
          <a:lstStyle/>
          <a:p>
            <a:r>
              <a:rPr lang="cs-CZ" dirty="0"/>
              <a:t>Obraz hada ve folklorních textech</a:t>
            </a:r>
          </a:p>
        </p:txBody>
      </p:sp>
      <p:sp>
        <p:nvSpPr>
          <p:cNvPr id="3" name="Zástupný symbol pro obsah 2">
            <a:extLst>
              <a:ext uri="{FF2B5EF4-FFF2-40B4-BE49-F238E27FC236}">
                <a16:creationId xmlns:a16="http://schemas.microsoft.com/office/drawing/2014/main" id="{F2DCAE42-1851-4151-823E-4FF84CAF1FA2}"/>
              </a:ext>
            </a:extLst>
          </p:cNvPr>
          <p:cNvSpPr>
            <a:spLocks noGrp="1"/>
          </p:cNvSpPr>
          <p:nvPr>
            <p:ph idx="1"/>
          </p:nvPr>
        </p:nvSpPr>
        <p:spPr>
          <a:xfrm>
            <a:off x="677334" y="1298713"/>
            <a:ext cx="8596668" cy="5247861"/>
          </a:xfrm>
        </p:spPr>
        <p:txBody>
          <a:bodyPr/>
          <a:lstStyle/>
          <a:p>
            <a:r>
              <a:rPr lang="cs-CZ" sz="2000" dirty="0"/>
              <a:t>Obraz v tradičním prozaickém folkloru: </a:t>
            </a:r>
          </a:p>
          <a:p>
            <a:pPr marL="0" indent="0">
              <a:buNone/>
            </a:pPr>
            <a:r>
              <a:rPr lang="cs-CZ" sz="2000" dirty="0"/>
              <a:t>HAD je ochráncem domu, jeho smrt může domu přinést neštěstí. Nosí zlatou korunku/křížek na hlavě či zlatý prsten na ocase. Může hlídat poklad. Má rád mléko. Hvízdá. Je pro člověka nebezpečný. Může se mu dostat do útrob, sežrat ho nebo ho uštknout. Obzvlášť nebezpečný je slepýš. Části jeho těla ale mohou mít léčivé či kouzelné účinky. </a:t>
            </a:r>
          </a:p>
          <a:p>
            <a:pPr marL="0" indent="0">
              <a:buNone/>
            </a:pPr>
            <a:endParaRPr lang="cs-CZ" sz="800" dirty="0"/>
          </a:p>
          <a:p>
            <a:r>
              <a:rPr lang="cs-CZ" sz="2000" dirty="0"/>
              <a:t>Obraz v současném prozaickém folkloru:</a:t>
            </a:r>
          </a:p>
          <a:p>
            <a:pPr marL="0" indent="0">
              <a:buNone/>
            </a:pPr>
            <a:r>
              <a:rPr lang="cs-CZ" sz="2000" dirty="0"/>
              <a:t>HAD je pro člověka nebezpečný, může se mu dostat do těla (vylákán je pak na mléko) nebo ho uštknout, a to i na zdánlivě bezpečných místech. Obzvlášť nebezpeční jsou exotičtí hadi. Had může být chován i jako domácí mazlíček, ale člověk se jeho chovem může dostat do nebezpečných situací. Had ho může sežrat nebo ohrožovat jiné lidi a domácí mazlíčky, plazí se potrubím.</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993784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BCA987-8F35-47E4-A42B-32689DC38104}"/>
              </a:ext>
            </a:extLst>
          </p:cNvPr>
          <p:cNvSpPr>
            <a:spLocks noGrp="1"/>
          </p:cNvSpPr>
          <p:nvPr>
            <p:ph type="title"/>
          </p:nvPr>
        </p:nvSpPr>
        <p:spPr>
          <a:xfrm>
            <a:off x="677334" y="609599"/>
            <a:ext cx="8596668" cy="689113"/>
          </a:xfrm>
        </p:spPr>
        <p:txBody>
          <a:bodyPr>
            <a:normAutofit/>
          </a:bodyPr>
          <a:lstStyle/>
          <a:p>
            <a:r>
              <a:rPr lang="cs-CZ" dirty="0"/>
              <a:t>Závěr</a:t>
            </a:r>
          </a:p>
        </p:txBody>
      </p:sp>
      <p:sp>
        <p:nvSpPr>
          <p:cNvPr id="3" name="Zástupný symbol pro obsah 2">
            <a:extLst>
              <a:ext uri="{FF2B5EF4-FFF2-40B4-BE49-F238E27FC236}">
                <a16:creationId xmlns:a16="http://schemas.microsoft.com/office/drawing/2014/main" id="{A7AF69D7-0B89-470D-9869-DE2623AC9FB1}"/>
              </a:ext>
            </a:extLst>
          </p:cNvPr>
          <p:cNvSpPr>
            <a:spLocks noGrp="1"/>
          </p:cNvSpPr>
          <p:nvPr>
            <p:ph idx="1"/>
          </p:nvPr>
        </p:nvSpPr>
        <p:spPr>
          <a:xfrm>
            <a:off x="677334" y="1298713"/>
            <a:ext cx="8596668" cy="4742650"/>
          </a:xfrm>
        </p:spPr>
        <p:txBody>
          <a:bodyPr/>
          <a:lstStyle/>
          <a:p>
            <a:pPr marL="0" indent="0">
              <a:buNone/>
            </a:pPr>
            <a:r>
              <a:rPr lang="cs-CZ" dirty="0"/>
              <a:t>Shodné rysy: </a:t>
            </a:r>
          </a:p>
          <a:p>
            <a:r>
              <a:rPr lang="cs-CZ" dirty="0"/>
              <a:t>Had jako nebezpečí (démonický či exotický had). Had se může dostat člověku do těla, uštknout ho, sežrat ho.</a:t>
            </a:r>
          </a:p>
          <a:p>
            <a:r>
              <a:rPr lang="cs-CZ" dirty="0"/>
              <a:t>Mýty plynoucí z neznalosti přírodních věd (pití mléka).</a:t>
            </a:r>
          </a:p>
          <a:p>
            <a:pPr marL="0" indent="0">
              <a:buNone/>
            </a:pPr>
            <a:endParaRPr lang="cs-CZ" dirty="0"/>
          </a:p>
          <a:p>
            <a:pPr marL="0" indent="0">
              <a:buNone/>
            </a:pPr>
            <a:r>
              <a:rPr lang="cs-CZ" dirty="0"/>
              <a:t>Odlišnosti:</a:t>
            </a:r>
          </a:p>
          <a:p>
            <a:r>
              <a:rPr lang="cs-CZ" dirty="0"/>
              <a:t>Chov hada jako domácího mazlíčka.</a:t>
            </a:r>
          </a:p>
          <a:p>
            <a:r>
              <a:rPr lang="cs-CZ" dirty="0"/>
              <a:t>Druhy hadů (exotičtí hadi v současném folkloru). </a:t>
            </a:r>
          </a:p>
          <a:p>
            <a:r>
              <a:rPr lang="cs-CZ" dirty="0"/>
              <a:t>Ztráta víry v magické schopnosti hadů.</a:t>
            </a:r>
          </a:p>
        </p:txBody>
      </p:sp>
    </p:spTree>
    <p:extLst>
      <p:ext uri="{BB962C8B-B14F-4D97-AF65-F5344CB8AC3E}">
        <p14:creationId xmlns:p14="http://schemas.microsoft.com/office/powerpoint/2010/main" val="907269572"/>
      </p:ext>
    </p:extLst>
  </p:cSld>
  <p:clrMapOvr>
    <a:masterClrMapping/>
  </p:clrMapOvr>
</p:sld>
</file>

<file path=ppt/theme/theme1.xml><?xml version="1.0" encoding="utf-8"?>
<a:theme xmlns:a="http://schemas.openxmlformats.org/drawingml/2006/main" name="Fazeta">
  <a:themeElements>
    <a:clrScheme name="Běžící text">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757</TotalTime>
  <Words>813</Words>
  <Application>Microsoft Office PowerPoint</Application>
  <PresentationFormat>Širokoúhlá obrazovka</PresentationFormat>
  <Paragraphs>118</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Trebuchet MS</vt:lpstr>
      <vt:lpstr>Wingdings 3</vt:lpstr>
      <vt:lpstr>Fazeta</vt:lpstr>
      <vt:lpstr>Proměny stereotypu hada na základě dokladů ve folkloru </vt:lpstr>
      <vt:lpstr>Úvodní poznámky</vt:lpstr>
      <vt:lpstr>Symbolika</vt:lpstr>
      <vt:lpstr>Obraz hada v češtině</vt:lpstr>
      <vt:lpstr>Tradiční folklor</vt:lpstr>
      <vt:lpstr>Prezentace aplikace PowerPoint</vt:lpstr>
      <vt:lpstr>Současné pověsti </vt:lpstr>
      <vt:lpstr>Obraz hada ve folklorních textech</vt:lpstr>
      <vt:lpstr>Závěr</vt:lpstr>
      <vt:lpstr>Prezentace aplikace PowerPoint</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Proměny stereotypu hada na základě dokladů ve folkloru</dc:title>
  <dc:creator>Šťastná, Lucie</dc:creator>
  <cp:lastModifiedBy>Šťastná, Lucie</cp:lastModifiedBy>
  <cp:revision>66</cp:revision>
  <dcterms:created xsi:type="dcterms:W3CDTF">2017-05-04T13:07:00Z</dcterms:created>
  <dcterms:modified xsi:type="dcterms:W3CDTF">2017-05-24T20:52:49Z</dcterms:modified>
</cp:coreProperties>
</file>