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0" r:id="rId4"/>
    <p:sldId id="264" r:id="rId5"/>
    <p:sldId id="267" r:id="rId6"/>
    <p:sldId id="263" r:id="rId7"/>
    <p:sldId id="271" r:id="rId8"/>
    <p:sldId id="265" r:id="rId9"/>
    <p:sldId id="268" r:id="rId10"/>
    <p:sldId id="259" r:id="rId11"/>
    <p:sldId id="25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862EF-F208-4F55-A175-BA27F7EC6E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C4AF3A-FBC1-42FE-8A7F-CD28E8593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4F7249-1A3E-4D75-96D1-74319B78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5FBD46-28EA-493D-A0B6-D638930F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E6DB9F-6191-4CF4-AAC0-AB1F34530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35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42A3A-A4E6-485A-B896-EC8E7BE91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9949AC-3EEC-4341-9EC4-FE84545B0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A20511-469D-4817-A90A-AB72BD779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4412A8-4A25-4E2C-A0CE-C51DA7F0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580AE9-6C64-4E80-80CA-60B883FB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8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B8E47BD-54B1-40E0-8A95-3D798753F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558A4D-E5AC-4F5A-AD19-8349184AF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064411-5CB5-447A-895D-85B32FF1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6B1F8B-AFB2-48BD-A431-09449A2B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15FA9-3275-42ED-82B9-933275B6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85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65B64-82B5-47CC-8E24-B399204CE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31C26D-17FF-4D18-85A3-0753B6886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325664-72AE-4051-92A8-3833E5328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FBA867-3583-4C4E-AB97-E35DBD9A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F0C765-E655-452A-AEB8-058BD953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81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477B1-BBE3-40B9-BD7F-43B4B689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A3C0E47-517C-4C70-9FFF-6382FDDC8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D03220-4BE3-436D-9DE1-DCF2B4A2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88014C-0A02-4D69-876A-4A76A81AA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769197-2AAC-4894-8C75-2A71B7714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73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184D7-AE18-4F49-890C-D4184F8CF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C647E8-0BD3-4C4E-855D-B87E30B64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9298946-5EED-488E-BDE7-0C2A754DE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1B6DB0-3AAC-474C-8404-D0F8EDBB8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DB2564-666C-41BC-8539-55A0B33F4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6EB34A-CBEE-44AB-9398-C7931F70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9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2D583-4A0C-431E-9B1F-B0B718B94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ADFCB92-823A-4CFD-AFC8-0452A005A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CB6A09-4D66-48DA-80C7-28EA6D7CB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DFBAC34-29C0-40C4-922C-FED707F418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4F3E389-1BF5-4AFC-920C-57F27E176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DC85B5-5744-413D-96D0-4B65D1BC9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42E7985-918F-4C1A-A7FF-3B5BAC6F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3FE75E-F956-495C-A7BB-C26B6905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1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F0DDF-DF5A-4866-9B52-7018381DB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4A93DD3-F88B-4C99-B07F-2235BC662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84BB09-4A81-41CE-A34B-7750D9E80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0B228A-1C85-4DAC-AB7D-20E504A64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17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40ED8D5-3146-4B39-95A1-B40C1030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635793-CA3C-4B4D-81C0-14A89114C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7672196-9196-452C-8C7D-1D2AC06B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10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F78AA-A27A-49C3-BEC2-1E47CBDB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E0D692-AA5B-4A20-B24C-7B12193C0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C4AF9D8-C61E-4C41-AC57-2DD1087C9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32A7F1-3DD7-41A0-8360-DEA030BD6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C746C8-1263-4F00-865D-F79A6B9F4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A92B30-215D-46CA-99D5-3BD888E7E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7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470AA-2847-4A6F-A0C3-04B3141F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4A0B004-E5E9-4732-A6C3-B51BBD9F2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CD98793-B592-4225-A443-32565FE22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02CAF4-2D74-425C-B24F-E0D02316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C081C5-799C-4604-BA36-88F97074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1B219D-3230-465A-8899-7C8ECB37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77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22C2E5-CC1D-4341-BB17-C121F03FB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7101DD1-A2D1-4FA7-830E-6B1AE82A7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4F695C-C1B0-4EB4-8D33-41E90E0A1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46593-ADA0-4C39-9BD2-51F6189698F5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249A03-FCA5-493D-B245-B6A912896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21747E-2AC4-46CC-BA74-2F68374CD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77677-6FC8-4A4E-9C67-75E55831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4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SCH%C3%89M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A37B5-D8C9-458E-8FA7-41191A394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96546"/>
            <a:ext cx="9144000" cy="2705492"/>
          </a:xfrm>
        </p:spPr>
        <p:txBody>
          <a:bodyPr>
            <a:noAutofit/>
          </a:bodyPr>
          <a:lstStyle/>
          <a:p>
            <a:pPr algn="ctr"/>
            <a:r>
              <a:rPr lang="cs-CZ" sz="6200" b="1" dirty="0"/>
              <a:t>„Hrdliččin zval ku lásce hlas.“ </a:t>
            </a:r>
            <a:br>
              <a:rPr lang="cs-CZ" sz="6200" b="1" dirty="0"/>
            </a:br>
            <a:r>
              <a:rPr lang="cs-CZ" sz="6200" b="1" dirty="0"/>
              <a:t>Obraz zvířat v Máchově Máji</a:t>
            </a:r>
            <a:endParaRPr lang="cs-CZ" sz="6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3C3FB1-C1F0-4FDA-8F82-4602E95C1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59776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/>
              <a:t>Lucie Šťastná</a:t>
            </a:r>
          </a:p>
          <a:p>
            <a:pPr algn="l"/>
            <a:r>
              <a:rPr lang="cs-CZ" dirty="0"/>
              <a:t>Filozofická fakulta Univerzity Karlovy</a:t>
            </a:r>
          </a:p>
          <a:p>
            <a:pPr algn="l"/>
            <a:r>
              <a:rPr lang="cs-CZ" dirty="0"/>
              <a:t>lucie-stastna@seznam.cz</a:t>
            </a:r>
          </a:p>
        </p:txBody>
      </p:sp>
    </p:spTree>
    <p:extLst>
      <p:ext uri="{BB962C8B-B14F-4D97-AF65-F5344CB8AC3E}">
        <p14:creationId xmlns:p14="http://schemas.microsoft.com/office/powerpoint/2010/main" val="917485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D4F020-2E17-4ED3-9C7E-273DBB755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194"/>
            <a:ext cx="10515600" cy="5686769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Literatura: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BARTMIŃSKI, J.: </a:t>
            </a:r>
            <a:r>
              <a:rPr lang="cs-CZ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Jazyk v kontextu kultury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Praha, Karolinum 2016.</a:t>
            </a:r>
          </a:p>
          <a:p>
            <a:pPr marL="0" indent="0">
              <a:buNone/>
            </a:pPr>
            <a:r>
              <a:rPr lang="cs-CZ" dirty="0"/>
              <a:t>FIDLER, M.: Schéma. In: Petr Karlík, Marek Nekula, Jana </a:t>
            </a:r>
            <a:r>
              <a:rPr lang="cs-CZ" dirty="0" err="1"/>
              <a:t>Pleskalová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.): </a:t>
            </a:r>
            <a:r>
              <a:rPr lang="cs-CZ" dirty="0" err="1"/>
              <a:t>CzechEncy</a:t>
            </a:r>
            <a:r>
              <a:rPr lang="cs-CZ" dirty="0"/>
              <a:t> – </a:t>
            </a:r>
            <a:r>
              <a:rPr lang="cs-CZ" i="1" dirty="0"/>
              <a:t>Nový encyklopedický slovník češtiny.</a:t>
            </a:r>
            <a:br>
              <a:rPr lang="cs-CZ" i="1" dirty="0"/>
            </a:br>
            <a:r>
              <a:rPr lang="cs-CZ" dirty="0"/>
              <a:t>URL: </a:t>
            </a:r>
            <a:r>
              <a:rPr lang="cs-CZ" dirty="0">
                <a:hlinkClick r:id="rId2"/>
              </a:rPr>
              <a:t>https://www.czechency.org/</a:t>
            </a:r>
            <a:r>
              <a:rPr lang="cs-CZ" dirty="0" err="1">
                <a:hlinkClick r:id="rId2"/>
              </a:rPr>
              <a:t>slovnik</a:t>
            </a:r>
            <a:r>
              <a:rPr lang="cs-CZ" dirty="0">
                <a:hlinkClick r:id="rId2"/>
              </a:rPr>
              <a:t>/SCHÉMA</a:t>
            </a:r>
            <a:r>
              <a:rPr lang="cs-CZ" dirty="0"/>
              <a:t>, 2017 (poslední přístup: 13. 9. 2021).</a:t>
            </a:r>
          </a:p>
          <a:p>
            <a:pPr marL="0" indent="0">
              <a:buNone/>
            </a:pPr>
            <a:r>
              <a:rPr lang="cs-CZ" dirty="0"/>
              <a:t>HAUSENBLAS, K.: Zobrazení prostoru v Máchově Máji. In: Grebeníčková, R. – Králík, O.: </a:t>
            </a:r>
            <a:r>
              <a:rPr lang="cs-CZ" i="1" dirty="0"/>
              <a:t>Realita slova Máchova. </a:t>
            </a:r>
            <a:r>
              <a:rPr lang="cs-CZ" dirty="0"/>
              <a:t>Praha, Československý spisovatel 1966, s. 67–113. </a:t>
            </a:r>
          </a:p>
          <a:p>
            <a:pPr marL="0" indent="0">
              <a:buNone/>
            </a:pPr>
            <a:r>
              <a:rPr lang="cs-CZ" dirty="0"/>
              <a:t>CHARYPAR, M.: Předmluva. In: </a:t>
            </a:r>
            <a:r>
              <a:rPr lang="cs-CZ" i="1" dirty="0"/>
              <a:t>Karel Hanek Mácha: Máj. Báseň (1836). </a:t>
            </a:r>
            <a:r>
              <a:rPr lang="cs-CZ" dirty="0"/>
              <a:t>Praha, Ústav pro českou literaturu AV ČR – Akropolis 2019.</a:t>
            </a:r>
          </a:p>
          <a:p>
            <a:pPr marL="0" indent="0">
              <a:buNone/>
            </a:pPr>
            <a:r>
              <a:rPr lang="cs-CZ" dirty="0"/>
              <a:t>PIEKARCZYK, D.: </a:t>
            </a:r>
            <a:r>
              <a:rPr lang="pl-PL" i="1" dirty="0"/>
              <a:t>Kwiaty we współczesnym językowym obrazie świata.</a:t>
            </a:r>
            <a:r>
              <a:rPr lang="pl-PL" dirty="0"/>
              <a:t> Lublin, Wydawnictwo UMCS 2004.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PROPP, V. J.: </a:t>
            </a:r>
            <a:r>
              <a:rPr lang="cs-CZ" i="1" dirty="0"/>
              <a:t>Morfologie pohádky a jiné studie</a:t>
            </a:r>
            <a:r>
              <a:rPr lang="cs-CZ" dirty="0"/>
              <a:t>. Jinočany, H&amp;H 1999.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ŠŤASTNÁ, L.: </a:t>
            </a:r>
            <a:r>
              <a:rPr lang="cs-CZ" i="1" dirty="0"/>
              <a:t>Opozice „člověk – zvíře“ v jazyce. Příspěvek k českému jazykovému obrazu světa</a:t>
            </a:r>
            <a:r>
              <a:rPr lang="cs-CZ" dirty="0"/>
              <a:t>. Diplomová práce. Praha, FF UK 2015.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VAŇKOVÁ, I.: Lingvista a poezie. Poznámky nejen ke studiu konotací. In: </a:t>
            </a:r>
            <a:r>
              <a:rPr lang="cs-CZ" i="1" dirty="0"/>
              <a:t>Jazykovědné aktuality. </a:t>
            </a:r>
            <a:r>
              <a:rPr lang="cs-CZ" dirty="0"/>
              <a:t>2014, s. 106–118.</a:t>
            </a:r>
          </a:p>
          <a:p>
            <a:pPr marL="0" indent="0">
              <a:buNone/>
            </a:pPr>
            <a:r>
              <a:rPr lang="cs-CZ" dirty="0"/>
              <a:t>TURNER, M.: </a:t>
            </a:r>
            <a:r>
              <a:rPr lang="cs-CZ" i="1" dirty="0"/>
              <a:t>Literární mysl. O původu myšlení a jazyka. </a:t>
            </a:r>
            <a:r>
              <a:rPr lang="cs-CZ" dirty="0"/>
              <a:t>Brno, Host 2005.</a:t>
            </a:r>
          </a:p>
          <a:p>
            <a:pPr marL="0" indent="0">
              <a:buNone/>
            </a:pPr>
            <a:r>
              <a:rPr lang="cs-CZ" dirty="0"/>
              <a:t>WIERZBICKA, A.: </a:t>
            </a:r>
            <a:r>
              <a:rPr lang="cs-CZ" i="1" dirty="0" err="1"/>
              <a:t>Lexicography</a:t>
            </a:r>
            <a:r>
              <a:rPr lang="cs-CZ" i="1" dirty="0"/>
              <a:t> and </a:t>
            </a:r>
            <a:r>
              <a:rPr lang="cs-CZ" i="1" dirty="0" err="1"/>
              <a:t>conceptual</a:t>
            </a:r>
            <a:r>
              <a:rPr lang="cs-CZ" i="1" dirty="0"/>
              <a:t> </a:t>
            </a:r>
            <a:r>
              <a:rPr lang="cs-CZ" i="1" dirty="0" err="1"/>
              <a:t>analysis</a:t>
            </a:r>
            <a:r>
              <a:rPr lang="cs-CZ" i="1" dirty="0"/>
              <a:t>. </a:t>
            </a:r>
            <a:r>
              <a:rPr lang="cs-CZ" dirty="0"/>
              <a:t>Ann </a:t>
            </a:r>
            <a:r>
              <a:rPr lang="cs-CZ" dirty="0" err="1"/>
              <a:t>Arbor</a:t>
            </a:r>
            <a:r>
              <a:rPr lang="cs-CZ" dirty="0"/>
              <a:t>, </a:t>
            </a:r>
            <a:r>
              <a:rPr lang="cs-CZ" dirty="0" err="1"/>
              <a:t>Karoma</a:t>
            </a:r>
            <a:r>
              <a:rPr lang="cs-CZ" dirty="0"/>
              <a:t> </a:t>
            </a:r>
            <a:r>
              <a:rPr lang="cs-CZ" dirty="0" err="1"/>
              <a:t>Pub</a:t>
            </a:r>
            <a:r>
              <a:rPr lang="cs-CZ" dirty="0"/>
              <a:t> 1985.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Vybrané prameny: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BECKER, U.: </a:t>
            </a:r>
            <a:r>
              <a:rPr lang="cs-CZ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Slovník symbolů.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Praha, Portál 2002.</a:t>
            </a:r>
          </a:p>
          <a:p>
            <a:pPr marL="0" indent="0">
              <a:buNone/>
            </a:pPr>
            <a:r>
              <a:rPr lang="cs-CZ" dirty="0"/>
              <a:t>ČERMÁK, F. (a kol.): </a:t>
            </a:r>
            <a:r>
              <a:rPr lang="cs-CZ" i="1" dirty="0"/>
              <a:t>Slovník české frazeologie a idiomatiky 1–4</a:t>
            </a:r>
            <a:r>
              <a:rPr lang="cs-CZ" dirty="0"/>
              <a:t>. Praha, Leda 2009.</a:t>
            </a:r>
          </a:p>
          <a:p>
            <a:pPr marL="0" indent="0">
              <a:buNone/>
            </a:pPr>
            <a:r>
              <a:rPr lang="cs-CZ" dirty="0"/>
              <a:t>MÁCHA, K. H.: </a:t>
            </a:r>
            <a:r>
              <a:rPr lang="cs-CZ" i="1" dirty="0"/>
              <a:t>Máj. </a:t>
            </a:r>
            <a:r>
              <a:rPr lang="cs-CZ" dirty="0"/>
              <a:t>Praha, V. Jedlička, </a:t>
            </a:r>
            <a:r>
              <a:rPr lang="cs-CZ" dirty="0" err="1"/>
              <a:t>nást</a:t>
            </a:r>
            <a:r>
              <a:rPr lang="cs-CZ" dirty="0"/>
              <a:t>. Ant. Neumann 1941.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MRHAČOVÁ, E.: </a:t>
            </a:r>
            <a:r>
              <a:rPr lang="cs-CZ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Názvy zvířat v české frazeologii a idiomatice. Tematický frazeologický slovník I.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Ostrava, Ostravská univerzita 1999.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262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B4F12-937F-46DD-86CA-003F10305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C751EA2-0565-47BD-BA01-EDB64464CC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F73DE49-77C9-4100-AD9F-FC168F5DF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414" y="2268537"/>
            <a:ext cx="3234841" cy="40959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5076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69B0E-2934-4032-AA75-04654B26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příspěvku, úvodní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E00596-4AB3-4482-8DB8-B9A9C995E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63333"/>
            <a:ext cx="6722097" cy="4351338"/>
          </a:xfrm>
        </p:spPr>
        <p:txBody>
          <a:bodyPr/>
          <a:lstStyle/>
          <a:p>
            <a:r>
              <a:rPr lang="cs-CZ" dirty="0"/>
              <a:t>Karel Hynek Mácha: </a:t>
            </a:r>
            <a:r>
              <a:rPr lang="cs-CZ" i="1" dirty="0"/>
              <a:t>Máj</a:t>
            </a:r>
            <a:r>
              <a:rPr lang="cs-CZ" dirty="0"/>
              <a:t> (1836).</a:t>
            </a:r>
          </a:p>
          <a:p>
            <a:r>
              <a:rPr lang="cs-CZ" dirty="0"/>
              <a:t>Analýza Máje z hlediska kognitivně-kulturního přístupu k jazyku, se zaměřením na téma zvířat. </a:t>
            </a:r>
          </a:p>
          <a:p>
            <a:r>
              <a:rPr lang="cs-CZ" dirty="0"/>
              <a:t>Jaká zvířata se v Máji vyskytují? </a:t>
            </a:r>
          </a:p>
          <a:p>
            <a:r>
              <a:rPr lang="cs-CZ" dirty="0"/>
              <a:t>V jakých kontextech vystupují? </a:t>
            </a:r>
          </a:p>
          <a:p>
            <a:r>
              <a:rPr lang="cs-CZ" dirty="0"/>
              <a:t>Jak to souvisí s obecným stereotypem daného druhu zvířete v českém prostředí?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E45082A0-0880-494E-99FE-97ABE80A08C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4" t="10193" r="15944" b="12233"/>
          <a:stretch/>
        </p:blipFill>
        <p:spPr>
          <a:xfrm>
            <a:off x="8044992" y="778391"/>
            <a:ext cx="3214540" cy="4924146"/>
          </a:xfrm>
        </p:spPr>
      </p:pic>
    </p:spTree>
    <p:extLst>
      <p:ext uri="{BB962C8B-B14F-4D97-AF65-F5344CB8AC3E}">
        <p14:creationId xmlns:p14="http://schemas.microsoft.com/office/powerpoint/2010/main" val="21217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17482-E8A4-43F8-8765-93FFA5541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Zvířata v Máji – dle počtu výskytů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3F2D1B-13EA-4C1F-B30C-9600F5EE87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Pták/ptactvo 7x</a:t>
            </a:r>
          </a:p>
          <a:p>
            <a:r>
              <a:rPr lang="cs-CZ" dirty="0">
                <a:solidFill>
                  <a:srgbClr val="FF0000"/>
                </a:solidFill>
              </a:rPr>
              <a:t>Hrdlička 6x</a:t>
            </a:r>
          </a:p>
          <a:p>
            <a:r>
              <a:rPr lang="cs-CZ" dirty="0">
                <a:solidFill>
                  <a:srgbClr val="FF0000"/>
                </a:solidFill>
              </a:rPr>
              <a:t>Sova 3x</a:t>
            </a:r>
          </a:p>
          <a:p>
            <a:r>
              <a:rPr lang="cs-CZ" dirty="0"/>
              <a:t>Kůň 3x</a:t>
            </a:r>
          </a:p>
          <a:p>
            <a:r>
              <a:rPr lang="cs-CZ" dirty="0">
                <a:solidFill>
                  <a:srgbClr val="FF0000"/>
                </a:solidFill>
              </a:rPr>
              <a:t>Slavík 2x</a:t>
            </a:r>
          </a:p>
          <a:p>
            <a:r>
              <a:rPr lang="cs-CZ" dirty="0">
                <a:solidFill>
                  <a:srgbClr val="FF0000"/>
                </a:solidFill>
              </a:rPr>
              <a:t>Holoubátko/holoubě 2x</a:t>
            </a:r>
          </a:p>
          <a:p>
            <a:r>
              <a:rPr lang="cs-CZ" dirty="0">
                <a:solidFill>
                  <a:srgbClr val="FF0000"/>
                </a:solidFill>
              </a:rPr>
              <a:t>Čáp 2x</a:t>
            </a:r>
          </a:p>
          <a:p>
            <a:r>
              <a:rPr lang="cs-CZ" dirty="0"/>
              <a:t>Svatojánské mušky 2x</a:t>
            </a:r>
          </a:p>
          <a:p>
            <a:r>
              <a:rPr lang="cs-CZ" dirty="0">
                <a:solidFill>
                  <a:srgbClr val="FF0000"/>
                </a:solidFill>
              </a:rPr>
              <a:t>Drozd 1x</a:t>
            </a:r>
          </a:p>
          <a:p>
            <a:r>
              <a:rPr lang="cs-CZ" dirty="0">
                <a:solidFill>
                  <a:srgbClr val="FF0000"/>
                </a:solidFill>
              </a:rPr>
              <a:t>Husy 1x</a:t>
            </a:r>
          </a:p>
          <a:p>
            <a:r>
              <a:rPr lang="cs-CZ" dirty="0">
                <a:solidFill>
                  <a:srgbClr val="FF0000"/>
                </a:solidFill>
              </a:rPr>
              <a:t>Labuť 1x</a:t>
            </a:r>
          </a:p>
          <a:p>
            <a:r>
              <a:rPr lang="cs-CZ" dirty="0">
                <a:solidFill>
                  <a:srgbClr val="FF0000"/>
                </a:solidFill>
              </a:rPr>
              <a:t>Žežulka 1x</a:t>
            </a:r>
          </a:p>
          <a:p>
            <a:r>
              <a:rPr lang="cs-CZ" dirty="0"/>
              <a:t>Psi 1x</a:t>
            </a:r>
          </a:p>
          <a:p>
            <a:r>
              <a:rPr lang="cs-CZ" dirty="0"/>
              <a:t>Žáby 1x</a:t>
            </a:r>
          </a:p>
          <a:p>
            <a:r>
              <a:rPr lang="cs-CZ" dirty="0"/>
              <a:t>Krtek 1x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61D0ECA-5AB5-4C33-99BC-D4D1377158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Pera 2x 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To on, to on! Ta pera, kvítí / klobouk, oko, jež pod ním svítí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Peruť 1x</a:t>
            </a:r>
          </a:p>
          <a:p>
            <a:endParaRPr lang="cs-CZ" dirty="0"/>
          </a:p>
          <a:p>
            <a:r>
              <a:rPr lang="cs-CZ" dirty="0"/>
              <a:t>Tvor (každý, všechen, živý) 3x</a:t>
            </a:r>
          </a:p>
          <a:p>
            <a:pPr marL="0" indent="0">
              <a:buNone/>
            </a:pPr>
            <a:r>
              <a:rPr lang="cs-CZ" dirty="0"/>
              <a:t>A vesel plesá všechen živý tvor;</a:t>
            </a:r>
          </a:p>
          <a:p>
            <a:pPr marL="0" indent="0">
              <a:buNone/>
            </a:pPr>
            <a:r>
              <a:rPr lang="cs-CZ" dirty="0" err="1"/>
              <a:t>veškeren</a:t>
            </a:r>
            <a:r>
              <a:rPr lang="cs-CZ" dirty="0"/>
              <a:t> živý tvor mladistvý slaví máj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1F21EE8-964C-4FAB-B909-3E03E8CF44D5}"/>
              </a:ext>
            </a:extLst>
          </p:cNvPr>
          <p:cNvSpPr/>
          <p:nvPr/>
        </p:nvSpPr>
        <p:spPr>
          <a:xfrm>
            <a:off x="5524106" y="4185501"/>
            <a:ext cx="1450157" cy="5467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[PTÁK]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EB95454-5A86-4866-ABD6-1C10366B669C}"/>
              </a:ext>
            </a:extLst>
          </p:cNvPr>
          <p:cNvSpPr/>
          <p:nvPr/>
        </p:nvSpPr>
        <p:spPr>
          <a:xfrm>
            <a:off x="5256917" y="5290843"/>
            <a:ext cx="1143883" cy="6787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[SOVA]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2AC8308-3106-4842-BE19-9DFCA515F5D5}"/>
              </a:ext>
            </a:extLst>
          </p:cNvPr>
          <p:cNvSpPr/>
          <p:nvPr/>
        </p:nvSpPr>
        <p:spPr>
          <a:xfrm>
            <a:off x="3478491" y="5290843"/>
            <a:ext cx="1626026" cy="6787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[HRDLIČKA]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CF3E8C7-3FEF-4503-A4EC-8E466C486231}"/>
              </a:ext>
            </a:extLst>
          </p:cNvPr>
          <p:cNvSpPr/>
          <p:nvPr/>
        </p:nvSpPr>
        <p:spPr>
          <a:xfrm>
            <a:off x="6553200" y="5290843"/>
            <a:ext cx="1306398" cy="6787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[SLAVÍK]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CA5D3C2E-F1B4-4C3B-B3AC-421219B218B3}"/>
              </a:ext>
            </a:extLst>
          </p:cNvPr>
          <p:cNvSpPr/>
          <p:nvPr/>
        </p:nvSpPr>
        <p:spPr>
          <a:xfrm>
            <a:off x="8011998" y="5290843"/>
            <a:ext cx="921470" cy="6787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[ČÁP]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0CCDAD3-5431-4CD0-AF88-3F3C747B1CBF}"/>
              </a:ext>
            </a:extLst>
          </p:cNvPr>
          <p:cNvSpPr/>
          <p:nvPr/>
        </p:nvSpPr>
        <p:spPr>
          <a:xfrm>
            <a:off x="9085868" y="5290843"/>
            <a:ext cx="921470" cy="6787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[…]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7BA5B3C9-B5D9-4FDA-9F4B-5CE15C72C47B}"/>
              </a:ext>
            </a:extLst>
          </p:cNvPr>
          <p:cNvCxnSpPr>
            <a:endCxn id="7" idx="0"/>
          </p:cNvCxnSpPr>
          <p:nvPr/>
        </p:nvCxnSpPr>
        <p:spPr>
          <a:xfrm flipH="1">
            <a:off x="4291504" y="4732255"/>
            <a:ext cx="1232602" cy="558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AC00FAAC-213A-4F20-877B-E3DB199B95BC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5828859" y="4732255"/>
            <a:ext cx="77796" cy="558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88055D13-733F-4B71-BD55-FCA585E9A97A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6400211" y="4732255"/>
            <a:ext cx="806188" cy="558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5CDD9075-E1F4-40D6-B5DC-F1CD6F981398}"/>
              </a:ext>
            </a:extLst>
          </p:cNvPr>
          <p:cNvCxnSpPr/>
          <p:nvPr/>
        </p:nvCxnSpPr>
        <p:spPr>
          <a:xfrm>
            <a:off x="6935967" y="4732255"/>
            <a:ext cx="2877336" cy="558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26CCD07F-690E-486C-9FD7-F20C7A3C012A}"/>
              </a:ext>
            </a:extLst>
          </p:cNvPr>
          <p:cNvCxnSpPr/>
          <p:nvPr/>
        </p:nvCxnSpPr>
        <p:spPr>
          <a:xfrm>
            <a:off x="6817151" y="4732255"/>
            <a:ext cx="1458798" cy="558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53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F6C61BA-AA86-4ED2-BE1E-8F3507370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Ptáci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57AE2D2-D0B0-4468-8CD9-1478F0019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288"/>
            <a:ext cx="10515600" cy="512818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1) SCHOPNOST LETU</a:t>
            </a:r>
          </a:p>
          <a:p>
            <a:r>
              <a:rPr lang="cs-CZ" dirty="0"/>
              <a:t>Jak holoubátko sněhobílé / pod černým mračnem </a:t>
            </a:r>
            <a:r>
              <a:rPr lang="cs-CZ" u="sng" dirty="0"/>
              <a:t>přelétá</a:t>
            </a:r>
          </a:p>
          <a:p>
            <a:r>
              <a:rPr lang="cs-CZ" dirty="0"/>
              <a:t>A již co čápa vážný </a:t>
            </a:r>
            <a:r>
              <a:rPr lang="cs-CZ" u="sng" dirty="0"/>
              <a:t>let</a:t>
            </a:r>
            <a:r>
              <a:rPr lang="cs-CZ" dirty="0"/>
              <a:t> / ne již holoubě či lilie květ</a:t>
            </a:r>
          </a:p>
          <a:p>
            <a:r>
              <a:rPr lang="cs-CZ" dirty="0"/>
              <a:t>Ten rychle letí, co čápa </a:t>
            </a:r>
            <a:r>
              <a:rPr lang="cs-CZ" u="sng" dirty="0"/>
              <a:t>let</a:t>
            </a:r>
          </a:p>
          <a:p>
            <a:r>
              <a:rPr lang="cs-CZ" dirty="0"/>
              <a:t>Tam řídí nad lesy divokých husí </a:t>
            </a:r>
            <a:r>
              <a:rPr lang="cs-CZ" u="sng" dirty="0"/>
              <a:t>let</a:t>
            </a:r>
          </a:p>
          <a:p>
            <a:r>
              <a:rPr lang="cs-CZ" dirty="0"/>
              <a:t>Přes měsíc </a:t>
            </a:r>
            <a:r>
              <a:rPr lang="cs-CZ" u="sng" dirty="0"/>
              <a:t>letící</a:t>
            </a:r>
            <a:r>
              <a:rPr lang="cs-CZ" dirty="0"/>
              <a:t> hejno nočního ptactva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ZVUKY, KTERÉ PTÁK VYDÁVÁ</a:t>
            </a:r>
          </a:p>
          <a:p>
            <a:r>
              <a:rPr lang="cs-CZ" dirty="0"/>
              <a:t>Hrdliččin zval ku lásce </a:t>
            </a:r>
            <a:r>
              <a:rPr lang="cs-CZ" u="sng" dirty="0"/>
              <a:t>hlas</a:t>
            </a:r>
            <a:r>
              <a:rPr lang="cs-CZ" dirty="0"/>
              <a:t>; Zve k lásky hrám hrdliččin </a:t>
            </a:r>
            <a:r>
              <a:rPr lang="cs-CZ" u="sng" dirty="0"/>
              <a:t>hlas</a:t>
            </a:r>
            <a:r>
              <a:rPr lang="cs-CZ" dirty="0"/>
              <a:t>; kde k lásce zval hrdliččin </a:t>
            </a:r>
            <a:r>
              <a:rPr lang="cs-CZ" u="sng" dirty="0"/>
              <a:t>hlas</a:t>
            </a:r>
            <a:r>
              <a:rPr lang="cs-CZ" dirty="0"/>
              <a:t>; hrdliččin zve ku lásce </a:t>
            </a:r>
            <a:r>
              <a:rPr lang="cs-CZ" u="sng" dirty="0"/>
              <a:t>hlas</a:t>
            </a:r>
          </a:p>
          <a:p>
            <a:r>
              <a:rPr lang="cs-CZ" dirty="0"/>
              <a:t>Svou lásku slavík růži </a:t>
            </a:r>
            <a:r>
              <a:rPr lang="cs-CZ" u="sng" dirty="0"/>
              <a:t>pěl</a:t>
            </a:r>
          </a:p>
          <a:p>
            <a:r>
              <a:rPr lang="cs-CZ" dirty="0"/>
              <a:t>Z něj drozdů slavný </a:t>
            </a:r>
            <a:r>
              <a:rPr lang="cs-CZ" u="sng" dirty="0"/>
              <a:t>žalm</a:t>
            </a:r>
            <a:r>
              <a:rPr lang="cs-CZ" dirty="0"/>
              <a:t> i jiných ptáků </a:t>
            </a:r>
            <a:r>
              <a:rPr lang="cs-CZ" u="sng" dirty="0"/>
              <a:t>zpěv</a:t>
            </a:r>
          </a:p>
          <a:p>
            <a:r>
              <a:rPr lang="cs-CZ" dirty="0"/>
              <a:t>Časem se zdaleka </a:t>
            </a:r>
            <a:r>
              <a:rPr lang="cs-CZ" dirty="0" err="1"/>
              <a:t>žežulčino</a:t>
            </a:r>
            <a:r>
              <a:rPr lang="cs-CZ" dirty="0"/>
              <a:t> </a:t>
            </a:r>
            <a:r>
              <a:rPr lang="cs-CZ" u="sng" dirty="0"/>
              <a:t>volání</a:t>
            </a:r>
            <a:r>
              <a:rPr lang="cs-CZ" dirty="0"/>
              <a:t>  / ještě v </a:t>
            </a:r>
            <a:r>
              <a:rPr lang="cs-CZ" dirty="0" err="1"/>
              <a:t>dol</a:t>
            </a:r>
            <a:r>
              <a:rPr lang="cs-CZ" dirty="0"/>
              <a:t> rozléhá, časem již sova </a:t>
            </a:r>
            <a:r>
              <a:rPr lang="cs-CZ" u="sng" dirty="0"/>
              <a:t>stůně</a:t>
            </a:r>
          </a:p>
          <a:p>
            <a:r>
              <a:rPr lang="cs-CZ" dirty="0"/>
              <a:t>Mrtvé labutě </a:t>
            </a:r>
            <a:r>
              <a:rPr lang="cs-CZ" u="sng" dirty="0"/>
              <a:t>zpěv</a:t>
            </a:r>
          </a:p>
          <a:p>
            <a:r>
              <a:rPr lang="cs-CZ" dirty="0"/>
              <a:t>Z dálky se sova </a:t>
            </a:r>
            <a:r>
              <a:rPr lang="cs-CZ" u="sng" dirty="0"/>
              <a:t>ozývá; </a:t>
            </a:r>
            <a:r>
              <a:rPr lang="cs-CZ" dirty="0"/>
              <a:t>Časem zněl sovy </a:t>
            </a:r>
            <a:r>
              <a:rPr lang="cs-CZ" u="sng" dirty="0"/>
              <a:t>pláč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AF73BD0-0DB0-412E-86C7-25A56EE7E1C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A5A5A5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933" y="1133263"/>
            <a:ext cx="2939391" cy="2741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5529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03FA301-6E07-4AF7-BE04-DFDCE044C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527901"/>
            <a:ext cx="5157787" cy="961534"/>
          </a:xfrm>
        </p:spPr>
        <p:txBody>
          <a:bodyPr/>
          <a:lstStyle/>
          <a:p>
            <a:r>
              <a:rPr lang="cs-CZ" dirty="0"/>
              <a:t>Bílá – denní zvířata/ptáci		X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4FABFEC-C258-4D81-BA81-36F5AC0BA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40264"/>
            <a:ext cx="5157787" cy="454939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 jezeru zeleném </a:t>
            </a:r>
            <a:r>
              <a:rPr lang="cs-CZ" u="sng" dirty="0"/>
              <a:t>bílý</a:t>
            </a:r>
            <a:r>
              <a:rPr lang="cs-CZ" dirty="0"/>
              <a:t> je ptáků sbor</a:t>
            </a:r>
          </a:p>
          <a:p>
            <a:r>
              <a:rPr lang="cs-CZ" dirty="0"/>
              <a:t>V jezeru </a:t>
            </a:r>
            <a:r>
              <a:rPr lang="cs-CZ" u="sng" dirty="0"/>
              <a:t>bílých</a:t>
            </a:r>
            <a:r>
              <a:rPr lang="cs-CZ" dirty="0"/>
              <a:t> ptáků sbor</a:t>
            </a:r>
          </a:p>
          <a:p>
            <a:r>
              <a:rPr lang="cs-CZ" dirty="0"/>
              <a:t>Věž – město – </a:t>
            </a:r>
            <a:r>
              <a:rPr lang="cs-CZ" u="sng" dirty="0"/>
              <a:t>bílých</a:t>
            </a:r>
            <a:r>
              <a:rPr lang="cs-CZ" dirty="0"/>
              <a:t> ptáků rod </a:t>
            </a:r>
          </a:p>
          <a:p>
            <a:r>
              <a:rPr lang="cs-CZ" dirty="0"/>
              <a:t>Jak holoubátko </a:t>
            </a:r>
            <a:r>
              <a:rPr lang="cs-CZ" u="sng" dirty="0"/>
              <a:t>sněhobílé</a:t>
            </a:r>
          </a:p>
          <a:p>
            <a:endParaRPr lang="cs-CZ" dirty="0"/>
          </a:p>
          <a:p>
            <a:r>
              <a:rPr lang="cs-CZ" dirty="0"/>
              <a:t>Bílí ptáci: hrdlička, holoubě, husa, čáp, labuť</a:t>
            </a:r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8B627C4-1CE0-4F27-91C9-FC31EABCD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490194"/>
            <a:ext cx="5183188" cy="961534"/>
          </a:xfrm>
        </p:spPr>
        <p:txBody>
          <a:bodyPr/>
          <a:lstStyle/>
          <a:p>
            <a:r>
              <a:rPr lang="cs-CZ" dirty="0"/>
              <a:t> Temná – noční zvířata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545B0E5-616A-4FE1-A50E-D8705AD258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40264"/>
            <a:ext cx="5183188" cy="454939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 dálky se </a:t>
            </a:r>
            <a:r>
              <a:rPr lang="cs-CZ" u="sng" dirty="0"/>
              <a:t>sova</a:t>
            </a:r>
            <a:r>
              <a:rPr lang="cs-CZ" dirty="0"/>
              <a:t> ozývá; Časem zněl </a:t>
            </a:r>
            <a:r>
              <a:rPr lang="cs-CZ" u="sng" dirty="0"/>
              <a:t>sovy</a:t>
            </a:r>
            <a:r>
              <a:rPr lang="cs-CZ" dirty="0"/>
              <a:t> pláč</a:t>
            </a:r>
          </a:p>
          <a:p>
            <a:r>
              <a:rPr lang="cs-CZ" dirty="0"/>
              <a:t>Z </a:t>
            </a:r>
            <a:r>
              <a:rPr lang="cs-CZ" dirty="0" err="1"/>
              <a:t>vůkolních</a:t>
            </a:r>
            <a:r>
              <a:rPr lang="cs-CZ" dirty="0"/>
              <a:t> dvorů zní </a:t>
            </a:r>
            <a:r>
              <a:rPr lang="cs-CZ" u="sng" dirty="0"/>
              <a:t>psů</a:t>
            </a:r>
            <a:r>
              <a:rPr lang="cs-CZ" dirty="0"/>
              <a:t> vytí i štěkání</a:t>
            </a:r>
          </a:p>
          <a:p>
            <a:r>
              <a:rPr lang="cs-CZ" dirty="0"/>
              <a:t>A </a:t>
            </a:r>
            <a:r>
              <a:rPr lang="cs-CZ" u="sng" dirty="0"/>
              <a:t>mušky</a:t>
            </a:r>
            <a:r>
              <a:rPr lang="cs-CZ" dirty="0"/>
              <a:t> svítivé – co hvězdy létající – </a:t>
            </a:r>
          </a:p>
          <a:p>
            <a:endParaRPr lang="cs-CZ" dirty="0"/>
          </a:p>
          <a:p>
            <a:r>
              <a:rPr lang="cs-CZ" i="1" dirty="0"/>
              <a:t>Intermezza:</a:t>
            </a:r>
          </a:p>
          <a:p>
            <a:r>
              <a:rPr lang="cs-CZ" u="sng" dirty="0"/>
              <a:t>Žáby</a:t>
            </a:r>
            <a:r>
              <a:rPr lang="cs-CZ" dirty="0"/>
              <a:t> z bažiny: „My </a:t>
            </a:r>
            <a:r>
              <a:rPr lang="cs-CZ" dirty="0" err="1"/>
              <a:t>odbudem</a:t>
            </a:r>
            <a:r>
              <a:rPr lang="cs-CZ" dirty="0"/>
              <a:t> pohřební zpěv.“</a:t>
            </a:r>
          </a:p>
          <a:p>
            <a:r>
              <a:rPr lang="cs-CZ" u="sng" dirty="0"/>
              <a:t>Svatojánské mušky</a:t>
            </a:r>
            <a:r>
              <a:rPr lang="cs-CZ" dirty="0"/>
              <a:t>: „My drobné svíce </a:t>
            </a:r>
            <a:r>
              <a:rPr lang="cs-CZ" dirty="0" err="1"/>
              <a:t>ponesem</a:t>
            </a:r>
            <a:r>
              <a:rPr lang="cs-CZ" dirty="0"/>
              <a:t>.“</a:t>
            </a:r>
          </a:p>
          <a:p>
            <a:r>
              <a:rPr lang="cs-CZ" u="sng" dirty="0"/>
              <a:t>Krtek</a:t>
            </a:r>
            <a:r>
              <a:rPr lang="cs-CZ" dirty="0"/>
              <a:t> pod zemí: „Já zatím hrob mu vyryji.“</a:t>
            </a:r>
          </a:p>
          <a:p>
            <a:r>
              <a:rPr lang="cs-CZ" dirty="0"/>
              <a:t>Přes měsíc letící hejno </a:t>
            </a:r>
            <a:r>
              <a:rPr lang="cs-CZ" u="sng" dirty="0"/>
              <a:t>nočního ptactva</a:t>
            </a:r>
            <a:r>
              <a:rPr lang="cs-CZ" dirty="0"/>
              <a:t>: „My na pohřební </a:t>
            </a:r>
            <a:r>
              <a:rPr lang="cs-CZ" dirty="0" err="1"/>
              <a:t>přijdem</a:t>
            </a:r>
            <a:r>
              <a:rPr lang="cs-CZ" dirty="0"/>
              <a:t> kvas.“</a:t>
            </a:r>
          </a:p>
          <a:p>
            <a:r>
              <a:rPr lang="cs-CZ" u="sng" dirty="0"/>
              <a:t>Noční ptactvo </a:t>
            </a:r>
            <a:r>
              <a:rPr lang="cs-CZ" dirty="0"/>
              <a:t>kola </a:t>
            </a:r>
            <a:r>
              <a:rPr lang="cs-CZ" dirty="0" err="1"/>
              <a:t>vedší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851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4EB5A-9D05-4636-AEB5-9B231827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zvířata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E3F545-E572-4B02-B285-C99DCC063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155"/>
            <a:ext cx="10515600" cy="471580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 vesel plesá </a:t>
            </a:r>
            <a:r>
              <a:rPr lang="cs-CZ" u="sng" dirty="0"/>
              <a:t>všechen živý tvor</a:t>
            </a:r>
            <a:r>
              <a:rPr lang="cs-CZ" dirty="0"/>
              <a:t>; </a:t>
            </a:r>
            <a:r>
              <a:rPr lang="cs-CZ" u="sng" dirty="0" err="1"/>
              <a:t>veškeren</a:t>
            </a:r>
            <a:r>
              <a:rPr lang="cs-CZ" u="sng" dirty="0"/>
              <a:t> živý tvor</a:t>
            </a:r>
            <a:r>
              <a:rPr lang="cs-CZ" dirty="0"/>
              <a:t> mladistvý slaví máj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1) ZVUKY, KTERÉ ZVÍŘE VYDÁVÁ</a:t>
            </a:r>
          </a:p>
          <a:p>
            <a:r>
              <a:rPr lang="cs-CZ" dirty="0"/>
              <a:t>Žáby z bažiny: „My </a:t>
            </a:r>
            <a:r>
              <a:rPr lang="cs-CZ" dirty="0" err="1"/>
              <a:t>odbudem</a:t>
            </a:r>
            <a:r>
              <a:rPr lang="cs-CZ" dirty="0"/>
              <a:t> pohřební </a:t>
            </a:r>
            <a:r>
              <a:rPr lang="cs-CZ" u="sng" dirty="0"/>
              <a:t>zpěv.</a:t>
            </a:r>
            <a:r>
              <a:rPr lang="cs-CZ" dirty="0"/>
              <a:t>“</a:t>
            </a:r>
          </a:p>
          <a:p>
            <a:r>
              <a:rPr lang="cs-CZ" dirty="0"/>
              <a:t>Z </a:t>
            </a:r>
            <a:r>
              <a:rPr lang="cs-CZ" dirty="0" err="1"/>
              <a:t>vůkolních</a:t>
            </a:r>
            <a:r>
              <a:rPr lang="cs-CZ" dirty="0"/>
              <a:t> dvorů zní psů </a:t>
            </a:r>
            <a:r>
              <a:rPr lang="cs-CZ" u="sng" dirty="0"/>
              <a:t>vytí i štěkání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dirty="0"/>
              <a:t>2) CHOVÁNÍ TYPICKÉ PRO DANÝ DRUH</a:t>
            </a:r>
          </a:p>
          <a:p>
            <a:r>
              <a:rPr lang="cs-CZ" dirty="0"/>
              <a:t>Svatojánské mušky: „My drobné </a:t>
            </a:r>
            <a:r>
              <a:rPr lang="cs-CZ" u="sng" dirty="0"/>
              <a:t>svíce</a:t>
            </a:r>
            <a:r>
              <a:rPr lang="cs-CZ" dirty="0"/>
              <a:t> </a:t>
            </a:r>
            <a:r>
              <a:rPr lang="cs-CZ" dirty="0" err="1"/>
              <a:t>ponesem</a:t>
            </a:r>
            <a:r>
              <a:rPr lang="cs-CZ" dirty="0"/>
              <a:t>.“</a:t>
            </a:r>
          </a:p>
          <a:p>
            <a:r>
              <a:rPr lang="cs-CZ" dirty="0"/>
              <a:t>A mušky </a:t>
            </a:r>
            <a:r>
              <a:rPr lang="cs-CZ" u="sng" dirty="0"/>
              <a:t>svítivé</a:t>
            </a:r>
            <a:r>
              <a:rPr lang="cs-CZ" dirty="0"/>
              <a:t> – co hvězdy létající – </a:t>
            </a:r>
          </a:p>
          <a:p>
            <a:r>
              <a:rPr lang="cs-CZ" dirty="0"/>
              <a:t>Krtek </a:t>
            </a:r>
            <a:r>
              <a:rPr lang="cs-CZ" u="sng" dirty="0"/>
              <a:t>pod zemí</a:t>
            </a:r>
            <a:r>
              <a:rPr lang="cs-CZ" dirty="0"/>
              <a:t>: „Já zatím hrob mu </a:t>
            </a:r>
            <a:r>
              <a:rPr lang="cs-CZ" u="sng" dirty="0"/>
              <a:t>vyryji.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09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11086"/>
            <a:ext cx="10515600" cy="1159496"/>
          </a:xfrm>
        </p:spPr>
        <p:txBody>
          <a:bodyPr/>
          <a:lstStyle/>
          <a:p>
            <a:r>
              <a:rPr lang="cs-CZ" dirty="0"/>
              <a:t>Pojmový model a domény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325217"/>
            <a:ext cx="9663259" cy="5301826"/>
          </a:xfrm>
        </p:spPr>
        <p:txBody>
          <a:bodyPr>
            <a:noAutofit/>
          </a:bodyPr>
          <a:lstStyle/>
          <a:p>
            <a:r>
              <a:rPr lang="cs-CZ" sz="1600" dirty="0" err="1"/>
              <a:t>Wierzbicka</a:t>
            </a:r>
            <a:r>
              <a:rPr lang="cs-CZ" sz="1600" dirty="0"/>
              <a:t> (1985), </a:t>
            </a:r>
            <a:r>
              <a:rPr lang="cs-CZ" sz="1600" dirty="0" err="1"/>
              <a:t>Piekarczyk</a:t>
            </a:r>
            <a:r>
              <a:rPr lang="cs-CZ" sz="1600" dirty="0"/>
              <a:t> (2004)</a:t>
            </a:r>
          </a:p>
          <a:p>
            <a:r>
              <a:rPr lang="cs-CZ" sz="1600" dirty="0"/>
              <a:t>Slova náležící do stejné pojmové kategorie uskutečňují společný definiční model, sémantická struktura je složená z uspořádaných komponentů, je společná pro všechny výrazy spadající do dané kategorie.</a:t>
            </a:r>
          </a:p>
          <a:p>
            <a:r>
              <a:rPr lang="cs-CZ" sz="1600" dirty="0"/>
              <a:t>Struktura = definiční (pojmový) model, jeho složky = domény</a:t>
            </a:r>
          </a:p>
          <a:p>
            <a:r>
              <a:rPr lang="cs-CZ" sz="1600" dirty="0"/>
              <a:t>Domény pro kategorii ZVÍŘE:</a:t>
            </a:r>
          </a:p>
          <a:p>
            <a:pPr marL="0" indent="0">
              <a:buNone/>
            </a:pPr>
            <a:r>
              <a:rPr lang="cs-CZ" sz="1600" dirty="0"/>
              <a:t>	doména 1: místo, kde zvíře žije</a:t>
            </a:r>
          </a:p>
          <a:p>
            <a:pPr marL="0" indent="0">
              <a:buNone/>
            </a:pPr>
            <a:r>
              <a:rPr lang="cs-CZ" sz="1600" dirty="0"/>
              <a:t>	doména 2: fyzické vlastnosti</a:t>
            </a:r>
          </a:p>
          <a:p>
            <a:pPr marL="0" indent="0">
              <a:buNone/>
            </a:pPr>
            <a:r>
              <a:rPr lang="cs-CZ" sz="1600" dirty="0"/>
              <a:t>		subdoména 2a: velikost zvířete</a:t>
            </a:r>
          </a:p>
          <a:p>
            <a:pPr marL="0" indent="0">
              <a:buNone/>
            </a:pPr>
            <a:r>
              <a:rPr lang="cs-CZ" sz="1600" dirty="0"/>
              <a:t>		</a:t>
            </a:r>
            <a:r>
              <a:rPr lang="cs-CZ" sz="1600" dirty="0">
                <a:solidFill>
                  <a:srgbClr val="FF0000"/>
                </a:solidFill>
              </a:rPr>
              <a:t>subdoména 2b: vzhled zvířete</a:t>
            </a:r>
          </a:p>
          <a:p>
            <a:pPr marL="0" indent="0">
              <a:buNone/>
            </a:pPr>
            <a:r>
              <a:rPr lang="cs-CZ" sz="1600" dirty="0"/>
              <a:t>	doména 3: chování zvířete</a:t>
            </a:r>
          </a:p>
          <a:p>
            <a:pPr marL="0" indent="0">
              <a:buNone/>
            </a:pPr>
            <a:r>
              <a:rPr lang="cs-CZ" sz="1600" dirty="0"/>
              <a:t>		</a:t>
            </a:r>
            <a:r>
              <a:rPr lang="cs-CZ" sz="1600" dirty="0">
                <a:solidFill>
                  <a:srgbClr val="FF0000"/>
                </a:solidFill>
              </a:rPr>
              <a:t>subdoména 3a: způsob pohybu zvířete</a:t>
            </a:r>
          </a:p>
          <a:p>
            <a:pPr marL="0" indent="0">
              <a:buNone/>
            </a:pPr>
            <a:r>
              <a:rPr lang="cs-CZ" sz="1600" dirty="0"/>
              <a:t>		</a:t>
            </a:r>
            <a:r>
              <a:rPr lang="cs-CZ" sz="1600" dirty="0">
                <a:solidFill>
                  <a:srgbClr val="FF0000"/>
                </a:solidFill>
              </a:rPr>
              <a:t>subdoména 3b: zvuky, které zvíře vydává</a:t>
            </a:r>
          </a:p>
          <a:p>
            <a:pPr marL="0" indent="0">
              <a:buNone/>
            </a:pPr>
            <a:r>
              <a:rPr lang="cs-CZ" sz="1600" dirty="0"/>
              <a:t>		subdoména 3c: způsob získávání potravy</a:t>
            </a:r>
          </a:p>
          <a:p>
            <a:pPr marL="0" indent="0">
              <a:buNone/>
            </a:pPr>
            <a:r>
              <a:rPr lang="cs-CZ" sz="1600" dirty="0"/>
              <a:t>		subdoména 3d: rozmnožování a péče o mláďata</a:t>
            </a:r>
          </a:p>
          <a:p>
            <a:pPr marL="0" indent="0">
              <a:buNone/>
            </a:pPr>
            <a:r>
              <a:rPr lang="cs-CZ" sz="1600" dirty="0"/>
              <a:t>		</a:t>
            </a:r>
            <a:r>
              <a:rPr lang="cs-CZ" sz="1600" dirty="0">
                <a:solidFill>
                  <a:srgbClr val="FF0000"/>
                </a:solidFill>
              </a:rPr>
              <a:t>subdoména 3e: chování typické pro daný druh</a:t>
            </a:r>
          </a:p>
          <a:p>
            <a:pPr marL="457200" lvl="1" indent="0">
              <a:buNone/>
            </a:pPr>
            <a:r>
              <a:rPr lang="cs-CZ" sz="1600" dirty="0"/>
              <a:t>	doména 4: souvislost s člověkem</a:t>
            </a:r>
          </a:p>
        </p:txBody>
      </p:sp>
    </p:spTree>
    <p:extLst>
      <p:ext uri="{BB962C8B-B14F-4D97-AF65-F5344CB8AC3E}">
        <p14:creationId xmlns:p14="http://schemas.microsoft.com/office/powerpoint/2010/main" val="2135599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ADE03-8A65-45E0-AD63-E4FAEB7FB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Kůň – společník lyrického subjektu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2D9309-88CF-4C2F-936B-52F11E450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Jen blíže jezera slyšeti koně krok. / </a:t>
            </a:r>
            <a:r>
              <a:rPr lang="cs-CZ" u="sng" dirty="0"/>
              <a:t>Mého</a:t>
            </a:r>
            <a:r>
              <a:rPr lang="cs-CZ" dirty="0"/>
              <a:t> to koně krok</a:t>
            </a:r>
          </a:p>
          <a:p>
            <a:r>
              <a:rPr lang="cs-CZ" dirty="0"/>
              <a:t>Že strach i ňadra má i </a:t>
            </a:r>
            <a:r>
              <a:rPr lang="cs-CZ" u="sng" dirty="0"/>
              <a:t>mého</a:t>
            </a:r>
            <a:r>
              <a:rPr lang="cs-CZ" dirty="0"/>
              <a:t> koně </a:t>
            </a:r>
            <a:r>
              <a:rPr lang="cs-CZ" dirty="0" err="1"/>
              <a:t>oužil</a:t>
            </a:r>
            <a:endParaRPr lang="cs-CZ" dirty="0"/>
          </a:p>
          <a:p>
            <a:r>
              <a:rPr lang="cs-CZ" dirty="0"/>
              <a:t>V cval </a:t>
            </a:r>
            <a:r>
              <a:rPr lang="cs-CZ" u="sng" dirty="0"/>
              <a:t>poletěl jsem</a:t>
            </a:r>
            <a:r>
              <a:rPr lang="cs-CZ" dirty="0"/>
              <a:t> s koněm</a:t>
            </a:r>
          </a:p>
          <a:p>
            <a:endParaRPr lang="cs-CZ" dirty="0"/>
          </a:p>
          <a:p>
            <a:r>
              <a:rPr lang="cs-CZ" dirty="0"/>
              <a:t>Ze stereotypu koně: kůň žije v blízkosti člověka, je člověku užitečný, představuje pro něj velkou hodnotu.</a:t>
            </a:r>
          </a:p>
          <a:p>
            <a:r>
              <a:rPr lang="cs-CZ" dirty="0"/>
              <a:t>Ve folklorních textech (v pohádkách, pověstech, písních) se kůň vyskytuje jako základní dopravní prostředek, ale také jako společník hrdiny, jeho přítel, kůň a jezdec jsou propojeni (sdílí stejný osud, pomocník, např. v pohádkách).</a:t>
            </a:r>
          </a:p>
        </p:txBody>
      </p:sp>
    </p:spTree>
    <p:extLst>
      <p:ext uri="{BB962C8B-B14F-4D97-AF65-F5344CB8AC3E}">
        <p14:creationId xmlns:p14="http://schemas.microsoft.com/office/powerpoint/2010/main" val="230745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C877B-6A17-4FDD-AC98-A1EAC4A6C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BC9EE2-F174-4724-8970-E4BD7EA66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Zobrazení zvířat u Máchy koresponduje s obecným stereotypem daných druhů zvířat v češtině.</a:t>
            </a:r>
          </a:p>
          <a:p>
            <a:r>
              <a:rPr lang="cs-CZ" dirty="0"/>
              <a:t>Naplňuje zejména subdomény „zvuky, které zvíře vydává“, „způsob pohybu zvířete“, „chování typické pro daný druh“ a také „vzhled zvířete“.</a:t>
            </a:r>
          </a:p>
          <a:p>
            <a:r>
              <a:rPr lang="cs-CZ" dirty="0"/>
              <a:t>Výrazná je opozice bílá (denní) X temná (noční) zvířata.</a:t>
            </a:r>
          </a:p>
          <a:p>
            <a:r>
              <a:rPr lang="cs-CZ" dirty="0"/>
              <a:t>Uplatňují se především ptáci, jejich schopnost letu a vydávání různých zvuků. Zvuky i u ostatních zvířat, často se projevují se sémantickou platností.</a:t>
            </a:r>
          </a:p>
          <a:p>
            <a:r>
              <a:rPr lang="cs-CZ" dirty="0"/>
              <a:t>Zvířata mají výrazné místo především v intermezzech (přímá řeč, personifikace), ve 4. zpěvu se objevuje kůň jako společník mládence (lyrického subjektu).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547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</TotalTime>
  <Words>1195</Words>
  <Application>Microsoft Office PowerPoint</Application>
  <PresentationFormat>Širokoúhlá obrazovka</PresentationFormat>
  <Paragraphs>132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„Hrdliččin zval ku lásce hlas.“  Obraz zvířat v Máchově Máji</vt:lpstr>
      <vt:lpstr>Cíle příspěvku, úvodní otázky</vt:lpstr>
      <vt:lpstr>Zvířata v Máji – dle počtu výskytů</vt:lpstr>
      <vt:lpstr>Ptáci</vt:lpstr>
      <vt:lpstr>Prezentace aplikace PowerPoint</vt:lpstr>
      <vt:lpstr>Další zvířata</vt:lpstr>
      <vt:lpstr>Pojmový model a domény</vt:lpstr>
      <vt:lpstr>Kůň – společník lyrického subjektu</vt:lpstr>
      <vt:lpstr>Závěry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„Hrdliččin zval ku lásce hlas.“  Obraz zvířat v Máchově Máji</dc:title>
  <dc:creator>Lucie</dc:creator>
  <cp:lastModifiedBy>Lucie</cp:lastModifiedBy>
  <cp:revision>55</cp:revision>
  <dcterms:created xsi:type="dcterms:W3CDTF">2021-08-27T18:11:58Z</dcterms:created>
  <dcterms:modified xsi:type="dcterms:W3CDTF">2021-09-13T18:37:32Z</dcterms:modified>
</cp:coreProperties>
</file>