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263" r:id="rId3"/>
    <p:sldId id="266" r:id="rId4"/>
    <p:sldId id="258" r:id="rId5"/>
    <p:sldId id="267" r:id="rId6"/>
    <p:sldId id="274" r:id="rId7"/>
    <p:sldId id="264" r:id="rId8"/>
    <p:sldId id="271" r:id="rId9"/>
    <p:sldId id="273" r:id="rId10"/>
    <p:sldId id="269" r:id="rId11"/>
    <p:sldId id="272" r:id="rId12"/>
    <p:sldId id="270" r:id="rId13"/>
    <p:sldId id="268" r:id="rId14"/>
    <p:sldId id="265" r:id="rId15"/>
    <p:sldId id="262" r:id="rId16"/>
  </p:sldIdLst>
  <p:sldSz cx="10160000" cy="5715000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91"/>
    <a:srgbClr val="8AB4E1"/>
    <a:srgbClr val="1E00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8"/>
    <p:restoredTop sz="94667"/>
  </p:normalViewPr>
  <p:slideViewPr>
    <p:cSldViewPr>
      <p:cViewPr varScale="1">
        <p:scale>
          <a:sx n="62" d="100"/>
          <a:sy n="62" d="100"/>
        </p:scale>
        <p:origin x="1208" y="52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388" y="-84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D6DDF-ECEE-4036-B8DF-6D286BE5612A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9D52F-54A7-475C-AF7B-62098BF0FF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3221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E5CF98-B424-434D-95BA-5BA2D59FFE20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6863A-7E70-4901-82E0-D387EE4A7CC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7705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863A-7E70-4901-82E0-D387EE4A7CCD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809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16863A-7E70-4901-82E0-D387EE4A7CCD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37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8">
            <a:extLst>
              <a:ext uri="{FF2B5EF4-FFF2-40B4-BE49-F238E27FC236}">
                <a16:creationId xmlns:a16="http://schemas.microsoft.com/office/drawing/2014/main" id="{66765E9D-9AC3-744D-96E7-561988F9AA16}"/>
              </a:ext>
            </a:extLst>
          </p:cNvPr>
          <p:cNvSpPr/>
          <p:nvPr userDrawn="1"/>
        </p:nvSpPr>
        <p:spPr bwMode="ltGray">
          <a:xfrm>
            <a:off x="180000" y="5256000"/>
            <a:ext cx="9799200" cy="288000"/>
          </a:xfrm>
          <a:prstGeom prst="rect">
            <a:avLst/>
          </a:prstGeom>
          <a:solidFill>
            <a:srgbClr val="8A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00" dirty="0">
              <a:highlight>
                <a:srgbClr val="1E00B5"/>
              </a:highlight>
            </a:endParaRPr>
          </a:p>
        </p:txBody>
      </p:sp>
      <p:sp>
        <p:nvSpPr>
          <p:cNvPr id="13" name="Obdélník 8">
            <a:extLst>
              <a:ext uri="{FF2B5EF4-FFF2-40B4-BE49-F238E27FC236}">
                <a16:creationId xmlns:a16="http://schemas.microsoft.com/office/drawing/2014/main" id="{CB917CB0-8C4D-1448-B843-7776E8368DED}"/>
              </a:ext>
            </a:extLst>
          </p:cNvPr>
          <p:cNvSpPr/>
          <p:nvPr userDrawn="1"/>
        </p:nvSpPr>
        <p:spPr bwMode="ltGray">
          <a:xfrm>
            <a:off x="180000" y="179999"/>
            <a:ext cx="9799200" cy="5076001"/>
          </a:xfrm>
          <a:prstGeom prst="rect">
            <a:avLst/>
          </a:prstGeom>
          <a:solidFill>
            <a:srgbClr val="005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0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 bwMode="white">
          <a:xfrm>
            <a:off x="579600" y="2016000"/>
            <a:ext cx="9000000" cy="1440161"/>
          </a:xfrm>
        </p:spPr>
        <p:txBody>
          <a:bodyPr anchor="ctr"/>
          <a:lstStyle>
            <a:lvl1pPr algn="ctr">
              <a:defRPr>
                <a:solidFill>
                  <a:srgbClr val="8AB4E1"/>
                </a:solidFill>
                <a:latin typeface="+mn-lt"/>
              </a:defRPr>
            </a:lvl1pPr>
          </a:lstStyle>
          <a:p>
            <a:r>
              <a:rPr lang="cs-CZ" dirty="0"/>
              <a:t>Název přednášky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79600" y="3937700"/>
            <a:ext cx="9000000" cy="720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i="0" baseline="0">
                <a:solidFill>
                  <a:schemeClr val="bg1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přednášejícího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 hasCustomPrompt="1"/>
          </p:nvPr>
        </p:nvSpPr>
        <p:spPr>
          <a:xfrm>
            <a:off x="579600" y="4752000"/>
            <a:ext cx="9000000" cy="3500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0" cap="all" baseline="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Místo a datum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4763236" y="576000"/>
            <a:ext cx="632728" cy="720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BCC6954-9E27-4342-952B-D33AEE737089}"/>
              </a:ext>
            </a:extLst>
          </p:cNvPr>
          <p:cNvSpPr txBox="1">
            <a:spLocks/>
          </p:cNvSpPr>
          <p:nvPr userDrawn="1"/>
        </p:nvSpPr>
        <p:spPr>
          <a:xfrm>
            <a:off x="579600" y="1368000"/>
            <a:ext cx="900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Ústav</a:t>
            </a: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pro </a:t>
            </a:r>
            <a:r>
              <a:rPr lang="en-GB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jazyk</a:t>
            </a: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český</a:t>
            </a: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Akademie </a:t>
            </a:r>
            <a:r>
              <a:rPr lang="en-GB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věd</a:t>
            </a: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ČR, v. v. </a:t>
            </a:r>
            <a:r>
              <a:rPr lang="en-GB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1330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320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0477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66000" y="228866"/>
            <a:ext cx="2286000" cy="4876271"/>
          </a:xfrm>
        </p:spPr>
        <p:txBody>
          <a:bodyPr vert="eaVert">
            <a:normAutofit/>
          </a:bodyPr>
          <a:lstStyle>
            <a:lvl1pPr>
              <a:defRPr sz="3000" cap="all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7512" y="228866"/>
            <a:ext cx="6509155" cy="487627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878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8">
            <a:extLst>
              <a:ext uri="{FF2B5EF4-FFF2-40B4-BE49-F238E27FC236}">
                <a16:creationId xmlns:a16="http://schemas.microsoft.com/office/drawing/2014/main" id="{802A3302-594B-204D-A879-23DE92C21636}"/>
              </a:ext>
            </a:extLst>
          </p:cNvPr>
          <p:cNvSpPr/>
          <p:nvPr userDrawn="1"/>
        </p:nvSpPr>
        <p:spPr bwMode="ltGray">
          <a:xfrm>
            <a:off x="180000" y="5256000"/>
            <a:ext cx="9799200" cy="288000"/>
          </a:xfrm>
          <a:prstGeom prst="rect">
            <a:avLst/>
          </a:prstGeom>
          <a:solidFill>
            <a:srgbClr val="8A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00" dirty="0">
              <a:highlight>
                <a:srgbClr val="1E00B5"/>
              </a:highlight>
            </a:endParaRPr>
          </a:p>
        </p:txBody>
      </p:sp>
      <p:sp>
        <p:nvSpPr>
          <p:cNvPr id="13" name="Obdélník 8">
            <a:extLst>
              <a:ext uri="{FF2B5EF4-FFF2-40B4-BE49-F238E27FC236}">
                <a16:creationId xmlns:a16="http://schemas.microsoft.com/office/drawing/2014/main" id="{809C2FA9-DE26-1E40-82C1-4665B9D8183F}"/>
              </a:ext>
            </a:extLst>
          </p:cNvPr>
          <p:cNvSpPr/>
          <p:nvPr userDrawn="1"/>
        </p:nvSpPr>
        <p:spPr bwMode="ltGray">
          <a:xfrm>
            <a:off x="180000" y="179999"/>
            <a:ext cx="9799200" cy="5076001"/>
          </a:xfrm>
          <a:prstGeom prst="rect">
            <a:avLst/>
          </a:prstGeom>
          <a:solidFill>
            <a:srgbClr val="005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0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4809600" y="3971209"/>
            <a:ext cx="540000" cy="6144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BCC6954-9E27-4342-952B-D33AEE737089}"/>
              </a:ext>
            </a:extLst>
          </p:cNvPr>
          <p:cNvSpPr txBox="1">
            <a:spLocks/>
          </p:cNvSpPr>
          <p:nvPr userDrawn="1"/>
        </p:nvSpPr>
        <p:spPr>
          <a:xfrm>
            <a:off x="579600" y="4729748"/>
            <a:ext cx="9000000" cy="3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Ústav</a:t>
            </a: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pro </a:t>
            </a:r>
            <a:r>
              <a:rPr lang="en-GB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jazyk</a:t>
            </a: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český</a:t>
            </a: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Akademie </a:t>
            </a:r>
            <a:r>
              <a:rPr lang="en-GB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věd</a:t>
            </a: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ČR, v. v. </a:t>
            </a:r>
            <a:r>
              <a:rPr lang="en-GB" sz="12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GB" sz="1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579600" y="2394000"/>
            <a:ext cx="9000000" cy="720000"/>
          </a:xfrm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800" i="0" baseline="0">
                <a:solidFill>
                  <a:srgbClr val="8AB4E1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894332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320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531C21E-23FC-624C-8BF7-69DA095ECA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7512" y="193204"/>
            <a:ext cx="8992488" cy="988161"/>
          </a:xfrm>
        </p:spPr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cs-CZ" dirty="0"/>
              <a:t>Kliknutím lze upravit styl.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1566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7600" y="3672418"/>
            <a:ext cx="9000000" cy="1135063"/>
          </a:xfrm>
        </p:spPr>
        <p:txBody>
          <a:bodyPr anchor="t">
            <a:normAutofit/>
          </a:bodyPr>
          <a:lstStyle>
            <a:lvl1pPr algn="l">
              <a:defRPr sz="3600" b="0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87600" y="2857500"/>
            <a:ext cx="9000000" cy="814916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31C4BDD-3140-0748-9F60-00058F61D1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7600" y="195318"/>
            <a:ext cx="9000000" cy="266218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x-none" dirty="0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137731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320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507A771C-4961-B54B-8837-EE2728E892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64666" y="1333500"/>
            <a:ext cx="4522933" cy="3771636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x-none" dirty="0"/>
              <a:t>obrázek</a:t>
            </a:r>
          </a:p>
          <a:p>
            <a:endParaRPr lang="x-none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7512" y="1333500"/>
            <a:ext cx="4307821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9812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7512" y="1279262"/>
            <a:ext cx="4309586" cy="533135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7512" y="1812396"/>
            <a:ext cx="4309586" cy="3292740"/>
          </a:xfrm>
        </p:spPr>
        <p:txBody>
          <a:bodyPr/>
          <a:lstStyle>
            <a:lvl1pPr>
              <a:defRPr sz="16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16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01036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all" baseline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B3E8D66E-BAAD-184E-AA94-997D4FC771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7600" y="1181364"/>
            <a:ext cx="9000000" cy="390838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x-none" dirty="0"/>
              <a:t>obrázek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1229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307FB5D6-7A17-E64A-830D-E46712CDE7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7600" y="193204"/>
            <a:ext cx="9000000" cy="489654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x-none" dirty="0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190691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50014293-FC28-414A-B06C-875BFCF5C0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91431" y="510646"/>
            <a:ext cx="6096000" cy="342899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600" cap="all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x-none" dirty="0"/>
              <a:t>obrázek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79050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34D90D-DB96-024D-8E37-A3AFB063D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304800"/>
            <a:ext cx="87630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err="1"/>
              <a:t>kliknutím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.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CEA9D-87BB-744C-A359-3B9DDAD5D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1520825"/>
            <a:ext cx="87630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6699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00509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87512" y="179999"/>
            <a:ext cx="8992488" cy="1001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7512" y="1333500"/>
            <a:ext cx="8992488" cy="360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31" name="Slide Number Placeholder 23">
            <a:extLst>
              <a:ext uri="{FF2B5EF4-FFF2-40B4-BE49-F238E27FC236}">
                <a16:creationId xmlns:a16="http://schemas.microsoft.com/office/drawing/2014/main" id="{C5971048-F44E-7D44-8CB4-B081B26885F4}"/>
              </a:ext>
            </a:extLst>
          </p:cNvPr>
          <p:cNvSpPr txBox="1">
            <a:spLocks/>
          </p:cNvSpPr>
          <p:nvPr userDrawn="1"/>
        </p:nvSpPr>
        <p:spPr>
          <a:xfrm>
            <a:off x="9691600" y="5256000"/>
            <a:ext cx="288000" cy="288000"/>
          </a:xfrm>
          <a:prstGeom prst="rect">
            <a:avLst/>
          </a:prstGeom>
          <a:solidFill>
            <a:srgbClr val="8AB4E1"/>
          </a:solidFill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8D6E773-25C1-B647-B81B-6B85DC39B0CF}" type="slidenum">
              <a:rPr lang="x-none" sz="1250" smtClean="0"/>
              <a:pPr/>
              <a:t>‹#›</a:t>
            </a:fld>
            <a:endParaRPr lang="x-none" sz="1250" dirty="0"/>
          </a:p>
        </p:txBody>
      </p:sp>
      <p:sp>
        <p:nvSpPr>
          <p:cNvPr id="32" name="Footer Placeholder 24">
            <a:extLst>
              <a:ext uri="{FF2B5EF4-FFF2-40B4-BE49-F238E27FC236}">
                <a16:creationId xmlns:a16="http://schemas.microsoft.com/office/drawing/2014/main" id="{974FEA6A-787D-1545-B946-E754D69E1C36}"/>
              </a:ext>
            </a:extLst>
          </p:cNvPr>
          <p:cNvSpPr txBox="1">
            <a:spLocks/>
          </p:cNvSpPr>
          <p:nvPr userDrawn="1"/>
        </p:nvSpPr>
        <p:spPr>
          <a:xfrm>
            <a:off x="687512" y="5256000"/>
            <a:ext cx="8712968" cy="288000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400" kern="1200">
                <a:solidFill>
                  <a:srgbClr val="00509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cap="all" spc="300" baseline="0" dirty="0" err="1"/>
              <a:t>Ústav</a:t>
            </a:r>
            <a:r>
              <a:rPr lang="en-GB" sz="900" cap="all" spc="300" baseline="0" dirty="0"/>
              <a:t> pro </a:t>
            </a:r>
            <a:r>
              <a:rPr lang="en-GB" sz="900" cap="all" spc="300" baseline="0" dirty="0" err="1"/>
              <a:t>jazyk</a:t>
            </a:r>
            <a:r>
              <a:rPr lang="en-GB" sz="900" cap="all" spc="300" baseline="0" dirty="0"/>
              <a:t> </a:t>
            </a:r>
            <a:r>
              <a:rPr lang="en-GB" sz="900" cap="all" spc="300" baseline="0" dirty="0" err="1"/>
              <a:t>český</a:t>
            </a:r>
            <a:r>
              <a:rPr lang="en-GB" sz="900" cap="all" spc="300" baseline="0" dirty="0"/>
              <a:t> Akademie </a:t>
            </a:r>
            <a:r>
              <a:rPr lang="en-GB" sz="900" cap="all" spc="300" baseline="0" dirty="0" err="1"/>
              <a:t>věd</a:t>
            </a:r>
            <a:r>
              <a:rPr lang="en-GB" sz="900" cap="all" spc="300" baseline="0" dirty="0"/>
              <a:t> ČR, v. v. </a:t>
            </a:r>
            <a:r>
              <a:rPr lang="en-GB" sz="900" cap="all" spc="300" baseline="0" dirty="0" err="1"/>
              <a:t>i</a:t>
            </a:r>
            <a:r>
              <a:rPr lang="en-GB" sz="900" cap="all" spc="300" baseline="0" dirty="0"/>
              <a:t>.</a:t>
            </a:r>
          </a:p>
        </p:txBody>
      </p:sp>
      <p:sp>
        <p:nvSpPr>
          <p:cNvPr id="38" name="Obdélník 8">
            <a:extLst>
              <a:ext uri="{FF2B5EF4-FFF2-40B4-BE49-F238E27FC236}">
                <a16:creationId xmlns:a16="http://schemas.microsoft.com/office/drawing/2014/main" id="{C0966E32-62CF-324D-BD70-D275874510AA}"/>
              </a:ext>
            </a:extLst>
          </p:cNvPr>
          <p:cNvSpPr/>
          <p:nvPr userDrawn="1"/>
        </p:nvSpPr>
        <p:spPr bwMode="ltGray">
          <a:xfrm>
            <a:off x="180000" y="5256000"/>
            <a:ext cx="144000" cy="288000"/>
          </a:xfrm>
          <a:prstGeom prst="rect">
            <a:avLst/>
          </a:prstGeom>
          <a:solidFill>
            <a:srgbClr val="8AB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00" dirty="0">
              <a:highlight>
                <a:srgbClr val="1E00B5"/>
              </a:highlight>
            </a:endParaRPr>
          </a:p>
        </p:txBody>
      </p:sp>
      <p:sp>
        <p:nvSpPr>
          <p:cNvPr id="39" name="Obdélník 8">
            <a:extLst>
              <a:ext uri="{FF2B5EF4-FFF2-40B4-BE49-F238E27FC236}">
                <a16:creationId xmlns:a16="http://schemas.microsoft.com/office/drawing/2014/main" id="{F0A0FBAF-76AB-0D4A-A270-751E18425DAA}"/>
              </a:ext>
            </a:extLst>
          </p:cNvPr>
          <p:cNvSpPr/>
          <p:nvPr userDrawn="1"/>
        </p:nvSpPr>
        <p:spPr bwMode="ltGray">
          <a:xfrm>
            <a:off x="180000" y="179999"/>
            <a:ext cx="144000" cy="5076001"/>
          </a:xfrm>
          <a:prstGeom prst="rect">
            <a:avLst/>
          </a:prstGeom>
          <a:solidFill>
            <a:srgbClr val="005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500"/>
          </a:p>
        </p:txBody>
      </p:sp>
    </p:spTree>
    <p:extLst>
      <p:ext uri="{BB962C8B-B14F-4D97-AF65-F5344CB8AC3E}">
        <p14:creationId xmlns:p14="http://schemas.microsoft.com/office/powerpoint/2010/main" val="55938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84" r:id="rId6"/>
    <p:sldLayoutId id="2147483681" r:id="rId7"/>
    <p:sldLayoutId id="2147483682" r:id="rId8"/>
    <p:sldLayoutId id="2147483683" r:id="rId9"/>
  </p:sldLayoutIdLst>
  <p:hf sldNum="0" hdr="0" ftr="0" dt="0"/>
  <p:txStyles>
    <p:titleStyle>
      <a:lvl1pPr algn="l" defTabSz="761970" rtl="0" eaLnBrk="1" latinLnBrk="0" hangingPunct="1">
        <a:spcBef>
          <a:spcPct val="0"/>
        </a:spcBef>
        <a:buNone/>
        <a:defRPr sz="3600" kern="1200" cap="all" baseline="0">
          <a:solidFill>
            <a:srgbClr val="00509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93A5-C82B-4D42-BA85-5C8305F4F2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Konceptualizace nemoci v uměleckém textu (bílá nemoc od </a:t>
            </a:r>
            <a:r>
              <a:rPr lang="cs-CZ" dirty="0" err="1"/>
              <a:t>karla</a:t>
            </a:r>
            <a:r>
              <a:rPr lang="cs-CZ" dirty="0"/>
              <a:t> čapka)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BE4BE-A5CD-5849-B0A7-365425030B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Karolína </a:t>
            </a:r>
            <a:r>
              <a:rPr lang="cs-CZ" dirty="0" err="1"/>
              <a:t>Cinkrautová</a:t>
            </a:r>
            <a:endParaRPr lang="cs-CZ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26117-ED7D-5641-B57A-21091CD76F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9600" y="4801716"/>
            <a:ext cx="9000000" cy="350014"/>
          </a:xfrm>
        </p:spPr>
        <p:txBody>
          <a:bodyPr/>
          <a:lstStyle/>
          <a:p>
            <a:r>
              <a:rPr lang="cs-CZ" dirty="0"/>
              <a:t>Týden kulturní lingvistiky FF UK, 21. 11. 2023</a:t>
            </a:r>
          </a:p>
        </p:txBody>
      </p:sp>
    </p:spTree>
    <p:extLst>
      <p:ext uri="{BB962C8B-B14F-4D97-AF65-F5344CB8AC3E}">
        <p14:creationId xmlns:p14="http://schemas.microsoft.com/office/powerpoint/2010/main" val="179772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D4239D0-6843-93EB-2AFA-B008C1444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NEMOC JE BOŽÍ TREST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Bílá nemoc tomu říkají, ale měli by tomu říkat trest – Taková nemoc přece nemůže přijít sama od sebe; to nás bůh trestá.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Tohle mně bůh neměl udělat! Tohle bůh… neměl… dopustit… Kriste Ježíši, co mám dělat!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NEMOC JE ŽIVÝ ORGANISMUS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 začátku to máš jen na kůži, ale až tě to začne žrát uvnitř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nemoc přišla z Číny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chudších vrstvách… bují tolik chorob…</a:t>
            </a:r>
          </a:p>
          <a:p>
            <a:pPr marL="0" indent="0">
              <a:buNone/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NEMOC JE VĚC/PŘEDMĚT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Čengova</a:t>
            </a:r>
            <a:r>
              <a:rPr lang="cs-CZ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nemoc je nákaza, kterou každý nemocný roznáší dál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EA42A2E-1E82-30A4-92BA-100905690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metafory nemoci </a:t>
            </a:r>
            <a:r>
              <a:rPr lang="cs-CZ" dirty="0" err="1"/>
              <a:t>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156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BE3AA4D-CB93-520E-D8E0-B427566B0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Raději nechám celý svět pojít na malomocenství, než bych tady strpěl… na jediný okamžik… váš pacifistický mor!</a:t>
            </a:r>
          </a:p>
          <a:p>
            <a:endParaRPr lang="cs-CZ" sz="1800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proto používám této vzácné příležitosti, abych se jako prostý lékař hluboce sklonil před tím největším lékařem, který nás všechny vyléčil z národního malomocenství tvrdou, někdy chirurgickou, ale vždycky spásonosnou terapií 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(Dvorní rada se uklání před maršálem)</a:t>
            </a:r>
          </a:p>
          <a:p>
            <a:endParaRPr lang="cs-CZ" sz="1800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vědečtí pracovníci jsme si však vědomi, jak nepatrná a ubohá je naše zásluha proti té, která odvrátila daleko horší hlízu: hlízu anarchie, epidemii barbarské svobody, lepru korupce a mor společenského rozkladu, který zachvátil a téměř smrtelně oslabil organismus našeho národa –</a:t>
            </a: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(Dvorní rada)</a:t>
            </a: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EE6057C-C6A1-0F98-61F2-DB029DA5E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NEMOC JAKO ZDROJOVÁ oblast metafory</a:t>
            </a:r>
          </a:p>
        </p:txBody>
      </p:sp>
    </p:spTree>
    <p:extLst>
      <p:ext uri="{BB962C8B-B14F-4D97-AF65-F5344CB8AC3E}">
        <p14:creationId xmlns:p14="http://schemas.microsoft.com/office/powerpoint/2010/main" val="262233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5AD5751-4414-B886-7913-4C6F1E7A4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klíčová metafora NEMOC JE VÁLKA, která je dále rozvíjena prostřednictvím dalších metafor</a:t>
            </a:r>
          </a:p>
          <a:p>
            <a:r>
              <a:rPr lang="cs-CZ" dirty="0"/>
              <a:t>tradiční obraz nemoci -&gt; opozice ke zdraví (</a:t>
            </a:r>
            <a:r>
              <a:rPr lang="cs-CZ" dirty="0" err="1"/>
              <a:t>antihodnota</a:t>
            </a:r>
            <a:r>
              <a:rPr lang="cs-CZ" dirty="0"/>
              <a:t>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ADBDCA6-10E0-5B83-8F8A-52237B7E3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</p:spTree>
    <p:extLst>
      <p:ext uri="{BB962C8B-B14F-4D97-AF65-F5344CB8AC3E}">
        <p14:creationId xmlns:p14="http://schemas.microsoft.com/office/powerpoint/2010/main" val="4038209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C27A337-FF7E-5CBB-68B8-83B7C0128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Bozděchová, I. (2006): </a:t>
            </a:r>
            <a:r>
              <a:rPr lang="cs-CZ" dirty="0" err="1"/>
              <a:t>Morbus</a:t>
            </a:r>
            <a:r>
              <a:rPr lang="cs-CZ" dirty="0"/>
              <a:t> </a:t>
            </a:r>
            <a:r>
              <a:rPr lang="cs-CZ" dirty="0" err="1"/>
              <a:t>professionalis</a:t>
            </a:r>
            <a:r>
              <a:rPr lang="cs-CZ" dirty="0"/>
              <a:t> (K motivovanosti českých názvů nemocí). </a:t>
            </a:r>
            <a:r>
              <a:rPr lang="cs-CZ" i="1" dirty="0"/>
              <a:t>Naše řeč</a:t>
            </a:r>
            <a:r>
              <a:rPr lang="cs-CZ" dirty="0"/>
              <a:t>, 89/3 113–122.</a:t>
            </a:r>
          </a:p>
          <a:p>
            <a:r>
              <a:rPr lang="cs-CZ" dirty="0" err="1"/>
              <a:t>Bugge</a:t>
            </a:r>
            <a:r>
              <a:rPr lang="cs-CZ" dirty="0"/>
              <a:t>, P. (1999): Nákaza světa: Nemoc a epidemie v dílech Karla Čapka z konce třicátých let. Česká literatura, 47/3, s. 241–258.</a:t>
            </a:r>
          </a:p>
          <a:p>
            <a:r>
              <a:rPr lang="cs-CZ" dirty="0"/>
              <a:t>Černá, A. M. (2014): Staročeské lexémy nemoc, neduh a nedostatek – jejich sémantická a gramatická charakteristika. </a:t>
            </a:r>
            <a:r>
              <a:rPr lang="cs-CZ" i="1" dirty="0"/>
              <a:t>Korpus – gramatika – axiologie</a:t>
            </a:r>
            <a:r>
              <a:rPr lang="cs-CZ" dirty="0"/>
              <a:t>, 10, 8–22.</a:t>
            </a:r>
          </a:p>
          <a:p>
            <a:r>
              <a:rPr lang="cs-CZ" dirty="0" err="1"/>
              <a:t>Dąsal</a:t>
            </a:r>
            <a:r>
              <a:rPr lang="cs-CZ" dirty="0"/>
              <a:t>, M. (2018): </a:t>
            </a:r>
            <a:r>
              <a:rPr lang="en-US" dirty="0"/>
              <a:t>Metaphorization of categories of disease from a perspective of cognitive linguistics</a:t>
            </a:r>
            <a:r>
              <a:rPr lang="cs-CZ" dirty="0"/>
              <a:t>. </a:t>
            </a:r>
            <a:r>
              <a:rPr lang="cs-CZ" i="1" dirty="0"/>
              <a:t>Studia </a:t>
            </a:r>
            <a:r>
              <a:rPr lang="cs-CZ" i="1" dirty="0" err="1"/>
              <a:t>Humanysticzne</a:t>
            </a:r>
            <a:r>
              <a:rPr lang="cs-CZ" i="1" dirty="0"/>
              <a:t> AGH</a:t>
            </a:r>
            <a:r>
              <a:rPr lang="cs-CZ" dirty="0"/>
              <a:t>, 3, 17–29.</a:t>
            </a:r>
          </a:p>
          <a:p>
            <a:r>
              <a:rPr lang="cs-CZ" dirty="0"/>
              <a:t>Christou A. – Táborská K. (2022):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Concepts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“ZDRAVÍ” (“HEALTH”) and “NEMOC” (“ILLNESS”) in Czech </a:t>
            </a:r>
            <a:r>
              <a:rPr lang="cs-CZ" dirty="0" err="1"/>
              <a:t>Phraseology</a:t>
            </a:r>
            <a:r>
              <a:rPr lang="cs-CZ" dirty="0"/>
              <a:t>, </a:t>
            </a:r>
            <a:r>
              <a:rPr lang="cs-CZ" dirty="0" err="1"/>
              <a:t>Ethnolinguistics</a:t>
            </a:r>
            <a:r>
              <a:rPr lang="cs-CZ" dirty="0"/>
              <a:t>. </a:t>
            </a:r>
            <a:r>
              <a:rPr lang="cs-CZ" dirty="0" err="1"/>
              <a:t>Issues</a:t>
            </a:r>
            <a:r>
              <a:rPr lang="cs-CZ" dirty="0"/>
              <a:t> in </a:t>
            </a:r>
            <a:r>
              <a:rPr lang="cs-CZ" dirty="0" err="1"/>
              <a:t>Language</a:t>
            </a:r>
            <a:r>
              <a:rPr lang="cs-CZ" dirty="0"/>
              <a:t> and </a:t>
            </a:r>
            <a:r>
              <a:rPr lang="cs-CZ" dirty="0" err="1"/>
              <a:t>Culture</a:t>
            </a:r>
            <a:r>
              <a:rPr lang="cs-CZ" dirty="0"/>
              <a:t>, 34, 303–318.</a:t>
            </a:r>
          </a:p>
          <a:p>
            <a:r>
              <a:rPr lang="pl-PL" dirty="0"/>
              <a:t>Marczewska, M. (2012): </a:t>
            </a:r>
            <a:r>
              <a:rPr lang="pl-PL" i="1" dirty="0"/>
              <a:t>Zdrowie i choroba jako wartość i antywartość w językowym obrazie świata Polaków</a:t>
            </a:r>
            <a:r>
              <a:rPr lang="pl-PL" dirty="0"/>
              <a:t>. In Wartości w językowo-kulturowym obrazie świata Słowian i ich sąsiadów 1, eds. Maciej Abramowicz, Jerzy Bartmiński and Iwona Bielińska-Gardziel. 251–260. Lublin: UMCS.</a:t>
            </a:r>
          </a:p>
          <a:p>
            <a:r>
              <a:rPr lang="pl-PL" dirty="0"/>
              <a:t>Marczewska, M</a:t>
            </a:r>
            <a:r>
              <a:rPr lang="pl-PL" i="1" dirty="0"/>
              <a:t>. </a:t>
            </a:r>
            <a:r>
              <a:rPr lang="pl-PL" dirty="0"/>
              <a:t>(2023): Czy choroba jest kobietą? – o językowym obrazie wybranych dolegliwości (rozważania na podstawie tekstów polskiego folkloru). </a:t>
            </a:r>
            <a:r>
              <a:rPr lang="pl-PL" i="1" dirty="0"/>
              <a:t>Czasopismo Naukowe Instytutu Studiów Kobiecych, </a:t>
            </a:r>
            <a:r>
              <a:rPr lang="pl-PL" dirty="0"/>
              <a:t>14/1, 223–239.</a:t>
            </a:r>
          </a:p>
          <a:p>
            <a:r>
              <a:rPr lang="cs-CZ" dirty="0"/>
              <a:t>Sontagová, S. (1997). Nemoc jako metafora. AIDS a jeho metafory. Praha: Mladá Fronta.</a:t>
            </a:r>
          </a:p>
          <a:p>
            <a:r>
              <a:rPr lang="cs-CZ" dirty="0" err="1"/>
              <a:t>Stec</a:t>
            </a:r>
            <a:r>
              <a:rPr lang="cs-CZ" dirty="0"/>
              <a:t>, M. (2007): </a:t>
            </a:r>
            <a:r>
              <a:rPr lang="cs-CZ" dirty="0" err="1"/>
              <a:t>Konceptualizacja</a:t>
            </a:r>
            <a:r>
              <a:rPr lang="cs-CZ" dirty="0"/>
              <a:t> </a:t>
            </a:r>
            <a:r>
              <a:rPr lang="cs-CZ" dirty="0" err="1"/>
              <a:t>pojęcia</a:t>
            </a:r>
            <a:r>
              <a:rPr lang="cs-CZ" dirty="0"/>
              <a:t> choroba w </a:t>
            </a:r>
            <a:r>
              <a:rPr lang="cs-CZ" dirty="0" err="1"/>
              <a:t>polszczyżnie</a:t>
            </a:r>
            <a:r>
              <a:rPr lang="cs-CZ" dirty="0"/>
              <a:t>. </a:t>
            </a:r>
            <a:r>
              <a:rPr lang="cs-CZ" i="1" dirty="0" err="1"/>
              <a:t>Poradnik</a:t>
            </a:r>
            <a:r>
              <a:rPr lang="cs-CZ" i="1" dirty="0"/>
              <a:t> </a:t>
            </a:r>
            <a:r>
              <a:rPr lang="cs-CZ" i="1" dirty="0" err="1"/>
              <a:t>językowy</a:t>
            </a:r>
            <a:r>
              <a:rPr lang="cs-CZ" dirty="0"/>
              <a:t>, 1, 20–2.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74E707E-C460-C046-E366-4E594B78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literatura</a:t>
            </a:r>
          </a:p>
        </p:txBody>
      </p:sp>
    </p:spTree>
    <p:extLst>
      <p:ext uri="{BB962C8B-B14F-4D97-AF65-F5344CB8AC3E}">
        <p14:creationId xmlns:p14="http://schemas.microsoft.com/office/powerpoint/2010/main" val="2704678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B6308FAE-14CC-7046-AD29-401890B0C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00" y="2394000"/>
            <a:ext cx="9000000" cy="720000"/>
          </a:xfrm>
        </p:spPr>
        <p:txBody>
          <a:bodyPr/>
          <a:lstStyle/>
          <a:p>
            <a:r>
              <a:rPr lang="cs-CZ" dirty="0"/>
              <a:t>Děkuji za pozornost!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9531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7CE89607-8685-5E1E-43CB-B3A31B2CD9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analýza Čapkovy </a:t>
            </a:r>
            <a:r>
              <a:rPr lang="cs-CZ" i="1" dirty="0"/>
              <a:t>Bílé nemoci </a:t>
            </a:r>
            <a:r>
              <a:rPr lang="cs-CZ" dirty="0"/>
              <a:t>z hlediska kognitivně-kulturního přístupu k jazyku</a:t>
            </a:r>
          </a:p>
          <a:p>
            <a:r>
              <a:rPr lang="cs-CZ" dirty="0"/>
              <a:t>Jaké metafory se v textu s nemocí pojí?</a:t>
            </a:r>
          </a:p>
          <a:p>
            <a:r>
              <a:rPr lang="cs-CZ" dirty="0"/>
              <a:t>S jakými sémantickými oblastmi je nemoc v textu spojována?</a:t>
            </a:r>
          </a:p>
          <a:p>
            <a:r>
              <a:rPr lang="cs-CZ" dirty="0"/>
              <a:t>Co je pro obraz  nemoci v tomto konkrétním textu specifické?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102F6B4-FF3D-FEB4-0B55-462DCBBF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Úvodem</a:t>
            </a:r>
          </a:p>
        </p:txBody>
      </p:sp>
    </p:spTree>
    <p:extLst>
      <p:ext uri="{BB962C8B-B14F-4D97-AF65-F5344CB8AC3E}">
        <p14:creationId xmlns:p14="http://schemas.microsoft.com/office/powerpoint/2010/main" val="145206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42F29BA-B668-ED5B-DD7E-2E94642FD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160" y="553244"/>
            <a:ext cx="2376130" cy="3771636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72B514-A4FA-9147-8764-FBBCFBBC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512" y="179999"/>
            <a:ext cx="8992488" cy="1001366"/>
          </a:xfrm>
        </p:spPr>
        <p:txBody>
          <a:bodyPr anchor="ctr">
            <a:normAutofit/>
          </a:bodyPr>
          <a:lstStyle/>
          <a:p>
            <a:r>
              <a:rPr lang="cs-CZ" dirty="0"/>
              <a:t>ANALYZOVANÝ ZDROJ</a:t>
            </a:r>
            <a:endParaRPr lang="x-none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BDC981-12FF-B74F-8BA1-EA0C5B0380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512" y="1333500"/>
            <a:ext cx="4307821" cy="3771636"/>
          </a:xfrm>
        </p:spPr>
        <p:txBody>
          <a:bodyPr>
            <a:normAutofit/>
          </a:bodyPr>
          <a:lstStyle/>
          <a:p>
            <a:r>
              <a:rPr lang="cs-CZ" i="1" dirty="0"/>
              <a:t>Bílá nemoc </a:t>
            </a:r>
            <a:r>
              <a:rPr lang="cs-CZ" dirty="0"/>
              <a:t>(1937)</a:t>
            </a:r>
          </a:p>
          <a:p>
            <a:r>
              <a:rPr lang="cs-CZ" dirty="0"/>
              <a:t>drama o 3 aktech ve 14 obrazech</a:t>
            </a:r>
          </a:p>
          <a:p>
            <a:r>
              <a:rPr lang="cs-CZ" dirty="0"/>
              <a:t>nemoc klíčovým motivem</a:t>
            </a:r>
          </a:p>
        </p:txBody>
      </p:sp>
    </p:spTree>
    <p:extLst>
      <p:ext uri="{BB962C8B-B14F-4D97-AF65-F5344CB8AC3E}">
        <p14:creationId xmlns:p14="http://schemas.microsoft.com/office/powerpoint/2010/main" val="4163548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061547D-6170-BAB6-F4B2-79A225C75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2006 Bozděchová, I. </a:t>
            </a:r>
            <a:r>
              <a:rPr lang="cs-CZ" i="1" dirty="0" err="1"/>
              <a:t>Morbus</a:t>
            </a:r>
            <a:r>
              <a:rPr lang="cs-CZ" i="1" dirty="0"/>
              <a:t> </a:t>
            </a:r>
            <a:r>
              <a:rPr lang="cs-CZ" i="1" dirty="0" err="1"/>
              <a:t>professionalis</a:t>
            </a:r>
            <a:r>
              <a:rPr lang="cs-CZ" i="1" dirty="0"/>
              <a:t> (K motivovanosti českých názvů nemocí)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dirty="0"/>
              <a:t>2014 Černá, A. M. </a:t>
            </a:r>
            <a:r>
              <a:rPr lang="cs-CZ" i="1" dirty="0"/>
              <a:t>Staročeské lexémy nemoc, neduh a nedostatek – jejich sémantická a gramatická charakteristika.</a:t>
            </a:r>
          </a:p>
          <a:p>
            <a:pPr marL="0" indent="0">
              <a:buNone/>
            </a:pPr>
            <a:endParaRPr lang="cs-CZ" i="1" dirty="0"/>
          </a:p>
          <a:p>
            <a:r>
              <a:rPr lang="cs-CZ" dirty="0"/>
              <a:t>2022 Christou A. – Táborská K.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Cultural</a:t>
            </a:r>
            <a:r>
              <a:rPr lang="cs-CZ" i="1" dirty="0"/>
              <a:t> </a:t>
            </a:r>
            <a:r>
              <a:rPr lang="cs-CZ" i="1" dirty="0" err="1"/>
              <a:t>Concepts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“ZDRAVÍ” (“HEALTH”) and “NEMOC” (“ILLNESS”) in Czech </a:t>
            </a:r>
            <a:r>
              <a:rPr lang="cs-CZ" i="1" dirty="0" err="1"/>
              <a:t>Phraseology</a:t>
            </a:r>
            <a:endParaRPr lang="cs-CZ" i="1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CB7C66E-F09A-F841-6F6F-1B6259988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Lingvistické studie o nemoci I</a:t>
            </a:r>
          </a:p>
        </p:txBody>
      </p:sp>
    </p:spTree>
    <p:extLst>
      <p:ext uri="{BB962C8B-B14F-4D97-AF65-F5344CB8AC3E}">
        <p14:creationId xmlns:p14="http://schemas.microsoft.com/office/powerpoint/2010/main" val="4263957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649BC9C-23B4-425F-3A27-72B95733C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2007 </a:t>
            </a:r>
            <a:r>
              <a:rPr lang="cs-CZ" dirty="0" err="1"/>
              <a:t>Stec</a:t>
            </a:r>
            <a:r>
              <a:rPr lang="cs-CZ" dirty="0"/>
              <a:t>, M. </a:t>
            </a:r>
            <a:r>
              <a:rPr lang="cs-CZ" i="1" dirty="0" err="1"/>
              <a:t>Konceptualizacja</a:t>
            </a:r>
            <a:r>
              <a:rPr lang="cs-CZ" i="1" dirty="0"/>
              <a:t> </a:t>
            </a:r>
            <a:r>
              <a:rPr lang="cs-CZ" i="1" dirty="0" err="1"/>
              <a:t>pojęcia</a:t>
            </a:r>
            <a:r>
              <a:rPr lang="cs-CZ" i="1" dirty="0"/>
              <a:t> choroba w </a:t>
            </a:r>
            <a:r>
              <a:rPr lang="cs-CZ" i="1" dirty="0" err="1"/>
              <a:t>polszczyżnie</a:t>
            </a:r>
            <a:endParaRPr lang="cs-CZ" i="1" dirty="0"/>
          </a:p>
          <a:p>
            <a:pPr marL="0" indent="0">
              <a:buNone/>
            </a:pPr>
            <a:endParaRPr lang="cs-CZ" dirty="0"/>
          </a:p>
          <a:p>
            <a:r>
              <a:rPr lang="pl-PL" dirty="0"/>
              <a:t>2012 Marczewska, M. </a:t>
            </a:r>
            <a:r>
              <a:rPr lang="pl-PL" i="1" dirty="0"/>
              <a:t>Zdrowie i choroba jako wartość i antywartość w językowym obrazie świata Polaków</a:t>
            </a:r>
          </a:p>
          <a:p>
            <a:pPr marL="0" indent="0">
              <a:buNone/>
            </a:pPr>
            <a:endParaRPr lang="pl-PL" i="1" dirty="0"/>
          </a:p>
          <a:p>
            <a:r>
              <a:rPr lang="pl-PL" dirty="0"/>
              <a:t>2018</a:t>
            </a:r>
            <a:r>
              <a:rPr lang="pl-PL" i="1" dirty="0"/>
              <a:t> </a:t>
            </a:r>
            <a:r>
              <a:rPr lang="pl-PL" dirty="0"/>
              <a:t>Marczewska, M. </a:t>
            </a:r>
            <a:r>
              <a:rPr lang="en-US" i="1" dirty="0"/>
              <a:t>Man and Illness: A Picture of Fight Recorded in the Word</a:t>
            </a:r>
            <a:endParaRPr lang="cs-CZ" i="1" dirty="0"/>
          </a:p>
          <a:p>
            <a:endParaRPr lang="cs-CZ" i="1" dirty="0"/>
          </a:p>
          <a:p>
            <a:r>
              <a:rPr lang="cs-CZ" dirty="0"/>
              <a:t>2023</a:t>
            </a:r>
            <a:r>
              <a:rPr lang="pl-PL" dirty="0"/>
              <a:t> Marczewska, M</a:t>
            </a:r>
            <a:r>
              <a:rPr lang="pl-PL" i="1" dirty="0"/>
              <a:t>. Czy choroba jest kobietą? – o językowym obrazie wybranych dolegliwości (rozważania na podstawie tekstów polskiego folkloru)</a:t>
            </a:r>
            <a:endParaRPr lang="cs-CZ" i="1" dirty="0"/>
          </a:p>
          <a:p>
            <a:pPr marL="0" indent="0">
              <a:buNone/>
            </a:pPr>
            <a:endParaRPr lang="pl-PL" i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63BC681-9C44-0FC5-4AE9-C8BCE24B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Lingvistické studie o nemoci II</a:t>
            </a:r>
          </a:p>
        </p:txBody>
      </p:sp>
    </p:spTree>
    <p:extLst>
      <p:ext uri="{BB962C8B-B14F-4D97-AF65-F5344CB8AC3E}">
        <p14:creationId xmlns:p14="http://schemas.microsoft.com/office/powerpoint/2010/main" val="127746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4AEBFD8-2480-8E16-1F20-3B06C31A2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nemoc (71) / choroba (17) + deriváty, pandemie, epidemie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bílá nemoc </a:t>
            </a:r>
          </a:p>
          <a:p>
            <a:r>
              <a:rPr lang="cs-CZ" dirty="0"/>
              <a:t>malomocenství / </a:t>
            </a:r>
            <a:r>
              <a:rPr lang="cs-CZ" dirty="0" err="1"/>
              <a:t>pejpinské</a:t>
            </a:r>
            <a:r>
              <a:rPr lang="cs-CZ" dirty="0"/>
              <a:t> malomocenství</a:t>
            </a:r>
          </a:p>
          <a:p>
            <a:r>
              <a:rPr lang="cs-CZ" dirty="0" err="1"/>
              <a:t>Čengova</a:t>
            </a:r>
            <a:r>
              <a:rPr lang="cs-CZ" dirty="0"/>
              <a:t> nemoc (</a:t>
            </a:r>
            <a:r>
              <a:rPr lang="cs-CZ" i="1" dirty="0" err="1"/>
              <a:t>Morbus</a:t>
            </a:r>
            <a:r>
              <a:rPr lang="cs-CZ" i="1" dirty="0"/>
              <a:t> </a:t>
            </a:r>
            <a:r>
              <a:rPr lang="cs-CZ" i="1" dirty="0" err="1"/>
              <a:t>Tschengi</a:t>
            </a:r>
            <a:r>
              <a:rPr lang="cs-CZ" dirty="0"/>
              <a:t>)</a:t>
            </a:r>
          </a:p>
          <a:p>
            <a:r>
              <a:rPr lang="cs-CZ" dirty="0"/>
              <a:t>mor</a:t>
            </a:r>
          </a:p>
          <a:p>
            <a:r>
              <a:rPr lang="cs-CZ" dirty="0"/>
              <a:t>lepra (</a:t>
            </a:r>
            <a:r>
              <a:rPr lang="cs-CZ" i="1" dirty="0" err="1"/>
              <a:t>leprosis</a:t>
            </a:r>
            <a:r>
              <a:rPr lang="cs-CZ" i="1" dirty="0"/>
              <a:t> </a:t>
            </a:r>
            <a:r>
              <a:rPr lang="cs-CZ" i="1" dirty="0" err="1"/>
              <a:t>maculosa</a:t>
            </a:r>
            <a:r>
              <a:rPr lang="cs-CZ" dirty="0"/>
              <a:t>)</a:t>
            </a:r>
          </a:p>
          <a:p>
            <a:r>
              <a:rPr lang="cs-CZ" dirty="0"/>
              <a:t>kostižer</a:t>
            </a:r>
          </a:p>
          <a:p>
            <a:r>
              <a:rPr lang="cs-CZ" dirty="0"/>
              <a:t>dermatóza, angina pectoris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A0E89AD-3686-D4E1-0C5C-EEA67E172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POJMENOVÁNÍ NEMOCÍ</a:t>
            </a:r>
          </a:p>
        </p:txBody>
      </p:sp>
    </p:spTree>
    <p:extLst>
      <p:ext uri="{BB962C8B-B14F-4D97-AF65-F5344CB8AC3E}">
        <p14:creationId xmlns:p14="http://schemas.microsoft.com/office/powerpoint/2010/main" val="9449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CF85097-41DF-535A-5843-B39E3BFD7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negativní hodnocení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i="1" dirty="0"/>
              <a:t>ošklivá/hrozná/šeredná nemoc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i="1" dirty="0"/>
              <a:t>nejvražednější nemoc světa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GENERÁL (sténá): Příšerné! Příšerné!</a:t>
            </a:r>
            <a:endParaRPr lang="cs-CZ" sz="14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dirty="0"/>
              <a:t>ZDRAVÍ –&gt; NEMOC –&gt; SMRT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Člověče, vždyť na to zajdeme všichni!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Nás lidí už bylo příliš mnoho na světě, a proto nás musí polovička vychcípat, aby bylo místo pro druhé.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vidíš, všichni pomřeli. A všichni na tu bílou nemoc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dirty="0"/>
              <a:t>vnitřní rozpad/rozklad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dnes už z něho taky padají kusy masa jako ze mne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Nechtěl bych se zaživa rozpadat</a:t>
            </a:r>
            <a:endParaRPr lang="cs-CZ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Řekněte jim, že budou zaživa hnít</a:t>
            </a:r>
            <a:endParaRPr lang="cs-CZ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439B8A9-9D7A-C225-21EC-7F6FB0563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NEMOC JAKO ANTIHODNOTA ke zdraví I</a:t>
            </a:r>
          </a:p>
        </p:txBody>
      </p:sp>
    </p:spTree>
    <p:extLst>
      <p:ext uri="{BB962C8B-B14F-4D97-AF65-F5344CB8AC3E}">
        <p14:creationId xmlns:p14="http://schemas.microsoft.com/office/powerpoint/2010/main" val="375373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40E5DD4-93C5-6817-CD74-99E3B2F6C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nepříjemné smyslové vjemy -&gt; chlad, zápach, necitlivost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Já tady nic necítím… Je to jako mramor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Bílý nebo černý, mně je to fuk; jen kdybych tak nesmrděl.</a:t>
            </a:r>
            <a:endParaRPr lang="cs-CZ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Pusť… (Hmatá si na prsa.) Bez citu… docela bez citu…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bílá barva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 moru bys, člověče, zčernal, ale při malomocenství jsi bílý jako no, jako křída.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3CB89BC-575D-D696-7D64-F7C35B43C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NEMOC JAKO ANTIHODNOTA ke zdraví II</a:t>
            </a:r>
          </a:p>
        </p:txBody>
      </p:sp>
    </p:spTree>
    <p:extLst>
      <p:ext uri="{BB962C8B-B14F-4D97-AF65-F5344CB8AC3E}">
        <p14:creationId xmlns:p14="http://schemas.microsoft.com/office/powerpoint/2010/main" val="3342408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843BC59-DBB3-EED1-E902-D3439210F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100" dirty="0"/>
              <a:t>NEMOC JE VÁLKA</a:t>
            </a:r>
          </a:p>
          <a:p>
            <a:pPr marL="0" indent="0">
              <a:buNone/>
            </a:pPr>
            <a:endParaRPr lang="cs-CZ" sz="31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NEMOC JE NEPŘÍTEL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naší ulici už je v každém domě několik morem raněných.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Bojujeme, příteli, bojujeme, ale s neznámým nepřítelem.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Každý, </a:t>
            </a:r>
            <a:r>
              <a:rPr lang="cs-CZ" sz="1800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 je 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přes čtyřicet let, je předem odsouzen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 tady píše, že se před tou nemocí nemůže nikdo uchránit… že zachvátí všechny lidi kolem padesátky…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LÉKAŘ JE BOJOVNÍK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 jako lékař jsem povinen… bojovat o každý lidský život, ne?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vojáci a doktoři musíme vydržet všechno.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Pojďte sem, </a:t>
            </a:r>
            <a:r>
              <a:rPr lang="cs-CZ" sz="1800" i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Galéne</a:t>
            </a:r>
            <a:r>
              <a:rPr lang="cs-CZ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 Pánové, to je taky jeden ze zasloužilých spolubojovníků.</a:t>
            </a:r>
          </a:p>
          <a:p>
            <a:pPr marL="380985" lvl="1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UZDRAVENÍ JE VÍTĚZSTVÍ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1900" i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Už to, že by na světě přestala bílá nemoc – To by bylo ohromné vítězství, že?</a:t>
            </a:r>
            <a:endParaRPr lang="cs-CZ" sz="19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349CBF5-4E8A-4E2C-C5B2-3F33F88F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metafory nemoci i </a:t>
            </a:r>
          </a:p>
        </p:txBody>
      </p:sp>
    </p:spTree>
    <p:extLst>
      <p:ext uri="{BB962C8B-B14F-4D97-AF65-F5344CB8AC3E}">
        <p14:creationId xmlns:p14="http://schemas.microsoft.com/office/powerpoint/2010/main" val="398394262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lastní návrh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3436</TotalTime>
  <Words>1098</Words>
  <Application>Microsoft Office PowerPoint</Application>
  <PresentationFormat>Vlastní</PresentationFormat>
  <Paragraphs>110</Paragraphs>
  <Slides>14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Wingdings</vt:lpstr>
      <vt:lpstr>Custom Design</vt:lpstr>
      <vt:lpstr>Vlastní návrh</vt:lpstr>
      <vt:lpstr>Konceptualizace nemoci v uměleckém textu (bílá nemoc od karla čapka)</vt:lpstr>
      <vt:lpstr>Úvodem</vt:lpstr>
      <vt:lpstr>ANALYZOVANÝ ZDROJ</vt:lpstr>
      <vt:lpstr>Lingvistické studie o nemoci I</vt:lpstr>
      <vt:lpstr>Lingvistické studie o nemoci II</vt:lpstr>
      <vt:lpstr>POJMENOVÁNÍ NEMOCÍ</vt:lpstr>
      <vt:lpstr>NEMOC JAKO ANTIHODNOTA ke zdraví I</vt:lpstr>
      <vt:lpstr>NEMOC JAKO ANTIHODNOTA ke zdraví II</vt:lpstr>
      <vt:lpstr>metafory nemoci i </vt:lpstr>
      <vt:lpstr>metafory nemoci ii</vt:lpstr>
      <vt:lpstr>NEMOC JAKO ZDROJOVÁ oblast metafory</vt:lpstr>
      <vt:lpstr>Závěry</vt:lpstr>
      <vt:lpstr>literatura</vt:lpstr>
      <vt:lpstr>Prezentace aplikace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ÚJČ prezentace (vzor)</dc:title>
  <dc:creator>Karolína Táborská</dc:creator>
  <cp:lastModifiedBy>Karolína Táborská</cp:lastModifiedBy>
  <cp:revision>83</cp:revision>
  <cp:lastPrinted>2014-01-29T23:47:15Z</cp:lastPrinted>
  <dcterms:created xsi:type="dcterms:W3CDTF">2013-12-02T12:17:38Z</dcterms:created>
  <dcterms:modified xsi:type="dcterms:W3CDTF">2023-11-27T10:18:36Z</dcterms:modified>
</cp:coreProperties>
</file>