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1" r:id="rId3"/>
    <p:sldId id="258" r:id="rId4"/>
    <p:sldId id="263" r:id="rId5"/>
    <p:sldId id="259" r:id="rId6"/>
    <p:sldId id="264" r:id="rId7"/>
    <p:sldId id="262" r:id="rId8"/>
    <p:sldId id="260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46749-4E5D-4989-A40D-11FE49749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62B48A6-5737-4024-96EF-9CF889765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936EC73-8E36-42B3-B01A-F566444C5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29CC3B5-932F-430B-87EB-3031F354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2F08824-53C4-4EAE-B214-21AE48A1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5180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A6C8A-AB29-46BD-AD73-DB8A7786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57D0657-D6B3-48AA-B596-F8EDE6EC5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0C066EC-5650-4217-B8E1-16A14632D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456ECBD-DCA5-4C2B-B3ED-09E189E0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D79DD54-884E-4039-9834-DD4554867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324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E5633D5-D01C-41A4-A16D-0705B0C66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6433071-0A38-4D91-95D6-C1E59E657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D9C610D-9D4B-4228-9850-F70D2EA95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D5820AD-7CF5-4E1A-B1FF-BE325F17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42ED814-A04E-49E4-86FF-A9CC4E3B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0126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21679-A767-491D-9714-E1E7EA0CF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5DD5E5D-5A36-4831-A6FF-4194711CE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821665B-A7DC-4A7E-9ABC-7C292F00F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D850687-0426-488D-9D8B-A31FD4F7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31082B8-CF17-4896-BB7D-06725AF6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9504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2167B-BFCE-4E1B-B19A-131C73F01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3090433-6819-4477-99EA-CBEA7BA79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025B2AE-E5A2-4E97-B049-B1B83A25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8133757-5055-4A4B-9120-8228DAF3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3F199BF-5178-4E4F-A676-D7407999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2326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35D8F-9E01-4551-8F62-AB948F67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EFA5A2-3932-43DC-8B7C-C8B68A827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ADE066F-B242-404C-8E0C-E9C51B430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D705543-98EA-4A0A-BD22-693A3EBD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C3C6D00-9DFF-4A3F-BB1F-5CE6F5EB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E27E115-07FD-4637-B84D-D1431921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7205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6B534-0104-493C-A998-1DE92256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4A4513A-6A2B-4315-827A-BB6752199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92C3EC8-F0F2-44FA-8EAF-CB503037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E74FA2B-647B-4959-A28A-1446412D1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EC782C5-64AC-4608-B196-3D1B2A8B6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FDD01AFB-241A-4E9B-A922-D2E91EAD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6C44D719-4EA0-444C-AC2D-303E428E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C75A435-65C7-44BE-B7AC-B045C934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3453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34C63-BFB8-4DBE-8F20-3CCC494A8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411E69C-74AF-438A-9222-0A84F6222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C4DB097D-7EA3-4D1B-A17E-1B0EB023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AC5B3DA-EDA4-4ED5-B233-05C611CD8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2644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266844EB-6417-4F70-973B-A273E3AB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21E6DDE-A87E-4FC7-8215-4A8043CE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3D7C703-6A95-49CF-AE08-250E7352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381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E32EB-E36D-44C9-B5E4-A0519037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A64CDC-B65D-4B32-8AE7-C7CC9DDB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B18E17C-4407-4864-8FB1-4FCC4A604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6510AB2-8993-42B6-A7A9-1AA015E9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A68E00C-ED1A-4383-8A6C-C0BB95B6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97C067A-3019-4EB3-8FEC-452FBB84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2357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8351-87DE-4709-B5FB-B4E9F8518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6A2585F2-5451-4BE7-9363-65AD462B9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9CC97BF-034E-4571-AF05-A24804E3B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25184C8-589D-46BD-94F7-D52E7870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C82B3B7-FBE6-4172-8711-347E3B62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B9D2DA6-4E8F-49F1-B0D2-E2F4C899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1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66F3FED0-BB8E-4151-B951-28A66177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ED73C14-8958-4297-BFEF-9D26ACE69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2C6EF45-7608-4875-A652-5F292296F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9591108-607F-4FEB-8BE7-4AF288DB7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A8637EC-FA20-4026-A800-B9D191ACB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osestry.eu/zhurnal/no-79/statya/pry-zachyneniy-brami-yevropy-u-svitli-nepevnom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agram.com/p/CwpgYIftr56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yivcity.gov.ua/likarni_ta_medytsyna/persha_dolikarska_dopomoha/scho_robiti_u_razi_ushkodzhennya_kintsivok_ta_pri_krovotech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m/ukrainian/articles/c874g2ym1z6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76C8952C-B366-61E3-9CCC-DCB7762A5F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10" r="9091" b="9181"/>
          <a:stretch/>
        </p:blipFill>
        <p:spPr>
          <a:xfrm>
            <a:off x="20" y="11"/>
            <a:ext cx="12191980" cy="685798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6B149-6F00-45DE-A398-EF48BB23D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Kognitivní </a:t>
            </a:r>
            <a:r>
              <a:rPr lang="cs-CZ" sz="4000" dirty="0" err="1">
                <a:solidFill>
                  <a:srgbClr val="FFFFFF"/>
                </a:solidFill>
              </a:rPr>
              <a:t>metaforizace</a:t>
            </a:r>
            <a:r>
              <a:rPr lang="uk-UA" sz="4000" dirty="0">
                <a:solidFill>
                  <a:srgbClr val="FFFFFF"/>
                </a:solidFill>
              </a:rPr>
              <a:t> </a:t>
            </a:r>
            <a:r>
              <a:rPr lang="cs-CZ" sz="4000" dirty="0">
                <a:solidFill>
                  <a:srgbClr val="FFFFFF"/>
                </a:solidFill>
              </a:rPr>
              <a:t>v kontextu válečné zkušenosti</a:t>
            </a:r>
            <a:r>
              <a:rPr lang="uk-UA" sz="4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C46E2C4-9E39-4518-9C42-5538C95E0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126" y="3824577"/>
            <a:ext cx="4320228" cy="1614198"/>
          </a:xfrm>
        </p:spPr>
        <p:txBody>
          <a:bodyPr>
            <a:normAutofit/>
          </a:bodyPr>
          <a:lstStyle/>
          <a:p>
            <a:endParaRPr lang="uk-UA" sz="1800" dirty="0">
              <a:solidFill>
                <a:srgbClr val="FFFFFF">
                  <a:alpha val="75000"/>
                </a:srgbClr>
              </a:solidFill>
            </a:endParaRPr>
          </a:p>
          <a:p>
            <a:pPr algn="ctr"/>
            <a:r>
              <a:rPr lang="cs-CZ" dirty="0"/>
              <a:t>Galina Javorská</a:t>
            </a:r>
            <a:endParaRPr lang="uk-UA" dirty="0"/>
          </a:p>
          <a:p>
            <a:pPr algn="ctr"/>
            <a:r>
              <a:rPr lang="cs-CZ" dirty="0"/>
              <a:t>Kyjev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6482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FF44D-9C25-4F4A-8EB1-F539ADDA0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566" y="278039"/>
            <a:ext cx="10515600" cy="1325563"/>
          </a:xfrm>
        </p:spPr>
        <p:txBody>
          <a:bodyPr/>
          <a:lstStyle/>
          <a:p>
            <a:r>
              <a:rPr lang="cs-CZ" dirty="0"/>
              <a:t>Básnický text </a:t>
            </a:r>
            <a:r>
              <a:rPr lang="uk-UA" dirty="0"/>
              <a:t>(</a:t>
            </a:r>
            <a:r>
              <a:rPr lang="cs-CZ" dirty="0"/>
              <a:t>krev, maso, kosti)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00D67EB-1597-4C79-995C-47E752D62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524000"/>
            <a:ext cx="6470468" cy="4972593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cs-CZ" sz="3600" dirty="0"/>
              <a:t>Současná ukrajinská básnířka </a:t>
            </a:r>
            <a:r>
              <a:rPr lang="cs-CZ" sz="3600" b="1" dirty="0" err="1"/>
              <a:t>Ija</a:t>
            </a:r>
            <a:r>
              <a:rPr lang="cs-CZ" sz="3600" b="1" dirty="0"/>
              <a:t> Kiva</a:t>
            </a:r>
            <a:r>
              <a:rPr lang="ru-RU" sz="3600" dirty="0"/>
              <a:t>:</a:t>
            </a:r>
            <a:endParaRPr lang="cs-CZ" sz="3600" dirty="0"/>
          </a:p>
          <a:p>
            <a:pPr marL="0" indent="0" fontAlgn="base">
              <a:buNone/>
            </a:pPr>
            <a:endParaRPr lang="ru-RU" sz="3600" dirty="0"/>
          </a:p>
          <a:p>
            <a:pPr marL="0" indent="0" fontAlgn="base">
              <a:buNone/>
            </a:pPr>
            <a:r>
              <a:rPr lang="cs-CZ" sz="3600" dirty="0"/>
              <a:t>vidíš-li nás Bože </a:t>
            </a:r>
            <a:r>
              <a:rPr lang="uk-UA" sz="3600" dirty="0"/>
              <a:t>(…)</a:t>
            </a:r>
          </a:p>
          <a:p>
            <a:pPr marL="0" indent="0" fontAlgn="base">
              <a:buNone/>
            </a:pPr>
            <a:r>
              <a:rPr lang="cs-CZ" sz="3600" dirty="0"/>
              <a:t>vidíš-li krev na našich rtech</a:t>
            </a:r>
            <a:endParaRPr lang="ru-RU" sz="3600" dirty="0"/>
          </a:p>
          <a:p>
            <a:pPr marL="0" indent="0" fontAlgn="base">
              <a:buNone/>
            </a:pPr>
            <a:r>
              <a:rPr lang="cs-CZ" sz="3600" dirty="0"/>
              <a:t>krev pod nohami krev v kapsách krev v batůžcích</a:t>
            </a:r>
            <a:endParaRPr lang="ru-RU" sz="3600" dirty="0">
              <a:highlight>
                <a:srgbClr val="FFFF00"/>
              </a:highlight>
            </a:endParaRPr>
          </a:p>
          <a:p>
            <a:pPr marL="0" indent="0" fontAlgn="base">
              <a:buNone/>
            </a:pPr>
            <a:r>
              <a:rPr lang="cs-CZ" sz="3600" dirty="0"/>
              <a:t>krev v každém slově</a:t>
            </a:r>
            <a:r>
              <a:rPr lang="ru-RU" sz="3600" dirty="0"/>
              <a:t> </a:t>
            </a:r>
            <a:r>
              <a:rPr lang="cs-CZ" sz="3600" dirty="0"/>
              <a:t>ohně</a:t>
            </a:r>
            <a:endParaRPr lang="ru-RU" sz="3600" dirty="0"/>
          </a:p>
          <a:p>
            <a:pPr marL="0" indent="0" fontAlgn="base">
              <a:buNone/>
            </a:pPr>
            <a:r>
              <a:rPr lang="cs-CZ" sz="3600" dirty="0"/>
              <a:t>a krev v tichu které nepřejdeme jako poušť svobody</a:t>
            </a:r>
            <a:r>
              <a:rPr lang="ru-RU" sz="3600" dirty="0"/>
              <a:t> </a:t>
            </a:r>
          </a:p>
          <a:p>
            <a:pPr marL="0" indent="0" fontAlgn="base">
              <a:buNone/>
            </a:pPr>
            <a:r>
              <a:rPr lang="cs-CZ" sz="3600" dirty="0"/>
              <a:t>jak jsme prosili o zemi zaslíbenou</a:t>
            </a:r>
            <a:endParaRPr lang="ru-RU" sz="3600" dirty="0"/>
          </a:p>
          <a:p>
            <a:pPr marL="0" indent="0" fontAlgn="base">
              <a:buNone/>
            </a:pPr>
            <a:r>
              <a:rPr lang="cs-CZ" sz="3600" dirty="0"/>
              <a:t>nevěřili jsme že bude z krve a lidského masa</a:t>
            </a:r>
            <a:endParaRPr lang="ru-RU" sz="3600" dirty="0"/>
          </a:p>
          <a:p>
            <a:pPr marL="0" indent="0" fontAlgn="base">
              <a:buNone/>
            </a:pPr>
            <a:r>
              <a:rPr lang="cs-CZ" sz="3600" dirty="0"/>
              <a:t>tak že si do smrti kosti našich mrtvých z hrdla nevybereme</a:t>
            </a:r>
            <a:endParaRPr lang="ru-RU" sz="3600" dirty="0"/>
          </a:p>
          <a:p>
            <a:pPr marL="0" indent="0">
              <a:buNone/>
            </a:pPr>
            <a:r>
              <a:rPr lang="en-US" sz="3600" dirty="0">
                <a:hlinkClick r:id="rId2"/>
              </a:rPr>
              <a:t>https://posestry.eu/zhurnal/no-79/statya/pry-zachyneniy-brami-yevropy-u-svitli-nepevnomu</a:t>
            </a:r>
            <a:r>
              <a:rPr lang="uk-UA" sz="3600" dirty="0"/>
              <a:t> 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Datum zveřejnění</a:t>
            </a:r>
            <a:r>
              <a:rPr lang="uk-UA" sz="3600" dirty="0"/>
              <a:t>:</a:t>
            </a:r>
            <a:r>
              <a:rPr lang="cs-CZ" sz="3600" dirty="0"/>
              <a:t> </a:t>
            </a:r>
            <a:r>
              <a:rPr lang="uk-UA" sz="3600" dirty="0"/>
              <a:t>05.10.2023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E82C1C0-22AA-9C20-05A4-59F5880D731C}"/>
              </a:ext>
            </a:extLst>
          </p:cNvPr>
          <p:cNvSpPr txBox="1"/>
          <p:nvPr/>
        </p:nvSpPr>
        <p:spPr>
          <a:xfrm>
            <a:off x="6932024" y="2211977"/>
            <a:ext cx="5259976" cy="3829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fontAlgn="base">
              <a:buNone/>
            </a:pPr>
            <a:r>
              <a:rPr lang="uk-UA" sz="2000" dirty="0">
                <a:solidFill>
                  <a:srgbClr val="FF0000"/>
                </a:solidFill>
              </a:rPr>
              <a:t>чи бачиш нас Господи (…)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FF0000"/>
                </a:solidFill>
              </a:rPr>
              <a:t>чи бачиш ти кров у нас на губах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FF0000"/>
                </a:solidFill>
              </a:rPr>
              <a:t>кров під ногами кров у кишенях кров у наплічниках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FF0000"/>
                </a:solidFill>
              </a:rPr>
              <a:t>кров у кожному слові вогню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FF0000"/>
                </a:solidFill>
              </a:rPr>
              <a:t>і кров у тиші яку нам не перейти мов пустелю свободи 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FF0000"/>
                </a:solidFill>
              </a:rPr>
              <a:t>як просили ми землі заповіданої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FF0000"/>
                </a:solidFill>
              </a:rPr>
              <a:t>то віри не йняли що буде вона з крові та м’яса людського</a:t>
            </a:r>
          </a:p>
          <a:p>
            <a:pPr marL="0" indent="0" fontAlgn="base">
              <a:buNone/>
            </a:pPr>
            <a:r>
              <a:rPr lang="ru-RU" sz="2000" dirty="0">
                <a:solidFill>
                  <a:srgbClr val="FF0000"/>
                </a:solidFill>
              </a:rPr>
              <a:t>так що й до смерті кістки наших мертвих з горла не вибрати</a:t>
            </a:r>
          </a:p>
        </p:txBody>
      </p:sp>
    </p:spTree>
    <p:extLst>
      <p:ext uri="{BB962C8B-B14F-4D97-AF65-F5344CB8AC3E}">
        <p14:creationId xmlns:p14="http://schemas.microsoft.com/office/powerpoint/2010/main" val="56878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C544A-09E1-4A2F-A2FB-EC4ED961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69034"/>
            <a:ext cx="11390811" cy="1325563"/>
          </a:xfrm>
        </p:spPr>
        <p:txBody>
          <a:bodyPr/>
          <a:lstStyle/>
          <a:p>
            <a:r>
              <a:rPr lang="cs-CZ" dirty="0"/>
              <a:t>Jedna fronta, nebo mnoho front?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26E18C0-4597-4CDD-979C-16992A027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236617"/>
            <a:ext cx="11425646" cy="54080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i="1" dirty="0"/>
              <a:t>Fronta</a:t>
            </a:r>
            <a:r>
              <a:rPr lang="ru-RU" i="1" dirty="0"/>
              <a:t> (</a:t>
            </a:r>
            <a:r>
              <a:rPr lang="uk-UA" i="1" dirty="0">
                <a:solidFill>
                  <a:srgbClr val="FF0000"/>
                </a:solidFill>
              </a:rPr>
              <a:t>фронт</a:t>
            </a:r>
            <a:r>
              <a:rPr lang="uk-UA" i="1" dirty="0"/>
              <a:t>)</a:t>
            </a:r>
            <a:r>
              <a:rPr lang="cs-CZ" i="1" dirty="0"/>
              <a:t>, frontová linie</a:t>
            </a:r>
            <a:r>
              <a:rPr lang="ru-RU" i="1" dirty="0"/>
              <a:t> (</a:t>
            </a:r>
            <a:r>
              <a:rPr lang="uk-UA" i="1" dirty="0">
                <a:solidFill>
                  <a:srgbClr val="FF0000"/>
                </a:solidFill>
              </a:rPr>
              <a:t>лінія фронту</a:t>
            </a:r>
            <a:r>
              <a:rPr lang="ru-RU" i="1" dirty="0"/>
              <a:t>)</a:t>
            </a:r>
            <a:r>
              <a:rPr lang="cs-CZ" i="1" dirty="0"/>
              <a:t>, být v první linii</a:t>
            </a:r>
            <a:r>
              <a:rPr lang="uk-UA" dirty="0"/>
              <a:t> (</a:t>
            </a:r>
            <a:r>
              <a:rPr lang="uk-UA" i="1" dirty="0">
                <a:solidFill>
                  <a:srgbClr val="FF0000"/>
                </a:solidFill>
              </a:rPr>
              <a:t>бути на передньому краї</a:t>
            </a:r>
            <a:r>
              <a:rPr lang="uk-UA" i="1" dirty="0"/>
              <a:t>) </a:t>
            </a:r>
            <a:r>
              <a:rPr lang="cs-CZ" dirty="0"/>
              <a:t>je jedna z klíčových válečných metafor, přítomných v běžném užívání v přeneseném významu</a:t>
            </a:r>
            <a:r>
              <a:rPr lang="uk-UA" dirty="0"/>
              <a:t>.</a:t>
            </a:r>
            <a:r>
              <a:rPr lang="cs-CZ" dirty="0"/>
              <a:t> Mezi vojáky se pro</a:t>
            </a:r>
            <a:r>
              <a:rPr lang="uk-UA" dirty="0"/>
              <a:t> </a:t>
            </a:r>
            <a:r>
              <a:rPr lang="cs-CZ" dirty="0"/>
              <a:t>přední okraj fronty užívá jiný název </a:t>
            </a:r>
            <a:r>
              <a:rPr lang="uk-UA" dirty="0"/>
              <a:t>– </a:t>
            </a:r>
            <a:r>
              <a:rPr lang="cs-CZ" i="1" dirty="0"/>
              <a:t>nula </a:t>
            </a:r>
            <a:r>
              <a:rPr lang="ru-RU" i="1" dirty="0"/>
              <a:t>– </a:t>
            </a:r>
            <a:r>
              <a:rPr lang="uk-UA" i="1" dirty="0">
                <a:solidFill>
                  <a:srgbClr val="FF0000"/>
                </a:solidFill>
              </a:rPr>
              <a:t>нуль</a:t>
            </a:r>
            <a:r>
              <a:rPr lang="uk-UA" i="1" dirty="0"/>
              <a:t> </a:t>
            </a:r>
            <a:r>
              <a:rPr lang="cs-CZ" i="1" dirty="0"/>
              <a:t>(je na nule, byl na nule</a:t>
            </a:r>
            <a:r>
              <a:rPr lang="ru-RU" i="1" dirty="0"/>
              <a:t> – </a:t>
            </a:r>
            <a:r>
              <a:rPr lang="uk-UA" i="1" dirty="0">
                <a:solidFill>
                  <a:srgbClr val="FF0000"/>
                </a:solidFill>
              </a:rPr>
              <a:t>він на нулі, був на нулі</a:t>
            </a:r>
            <a:r>
              <a:rPr lang="cs-CZ" i="1" dirty="0"/>
              <a:t>), nulová pozice</a:t>
            </a:r>
            <a:r>
              <a:rPr lang="ru-RU" i="1" dirty="0"/>
              <a:t> – </a:t>
            </a:r>
            <a:r>
              <a:rPr lang="uk-UA" i="1" dirty="0">
                <a:solidFill>
                  <a:srgbClr val="FF0000"/>
                </a:solidFill>
              </a:rPr>
              <a:t>нульова позиція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„Samozřejmě, že se snažíme pracovat, domlouvat se, jezdit, ale zpravidla</a:t>
            </a:r>
            <a:r>
              <a:rPr lang="ru-RU" i="1" dirty="0"/>
              <a:t> </a:t>
            </a:r>
            <a:r>
              <a:rPr lang="cs-CZ" i="1" dirty="0"/>
              <a:t>se jedná o druhou linii. Nemůžeme se dostat k lidem, kteří jsou na nulové pozici.“</a:t>
            </a:r>
            <a:r>
              <a:rPr lang="ru-RU" i="1" dirty="0"/>
              <a:t> — </a:t>
            </a:r>
            <a:r>
              <a:rPr lang="cs-CZ" i="1" dirty="0"/>
              <a:t>vysvětluje novinářka.</a:t>
            </a:r>
            <a:endParaRPr lang="en-US" i="1" dirty="0"/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r>
              <a:rPr lang="cs-CZ" dirty="0"/>
              <a:t>Po</a:t>
            </a:r>
            <a:r>
              <a:rPr lang="uk-UA" dirty="0"/>
              <a:t> 2</a:t>
            </a:r>
            <a:r>
              <a:rPr lang="cs-CZ" dirty="0"/>
              <a:t>4</a:t>
            </a:r>
            <a:r>
              <a:rPr lang="uk-UA" dirty="0"/>
              <a:t>.</a:t>
            </a:r>
            <a:r>
              <a:rPr lang="cs-CZ" dirty="0"/>
              <a:t> </a:t>
            </a:r>
            <a:r>
              <a:rPr lang="uk-UA" dirty="0"/>
              <a:t>2.</a:t>
            </a:r>
            <a:r>
              <a:rPr lang="cs-CZ" dirty="0"/>
              <a:t> </a:t>
            </a:r>
            <a:r>
              <a:rPr lang="uk-UA" dirty="0"/>
              <a:t>2022</a:t>
            </a:r>
            <a:r>
              <a:rPr lang="cs-CZ" dirty="0"/>
              <a:t> vznikly na sociálních sítích</a:t>
            </a:r>
            <a:r>
              <a:rPr lang="uk-UA" dirty="0"/>
              <a:t> </a:t>
            </a:r>
            <a:r>
              <a:rPr lang="cs-CZ" dirty="0"/>
              <a:t>diskuse </a:t>
            </a:r>
            <a:r>
              <a:rPr lang="uk-UA" dirty="0"/>
              <a:t>– </a:t>
            </a:r>
            <a:r>
              <a:rPr lang="cs-CZ" dirty="0"/>
              <a:t>je přípustné označovat za frontu jiné sféry kromě</a:t>
            </a:r>
            <a:r>
              <a:rPr lang="uk-UA" dirty="0"/>
              <a:t> </a:t>
            </a:r>
            <a:r>
              <a:rPr lang="cs-CZ" dirty="0"/>
              <a:t>vojenské</a:t>
            </a:r>
            <a:r>
              <a:rPr lang="uk-UA" dirty="0"/>
              <a:t>?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Fronta třídního boje, kulturní fronta, má svou frontu</a:t>
            </a:r>
            <a:r>
              <a:rPr lang="ru-RU" i="1" dirty="0"/>
              <a:t> – </a:t>
            </a:r>
            <a:r>
              <a:rPr lang="uk-UA" i="1" dirty="0">
                <a:solidFill>
                  <a:srgbClr val="FF0000"/>
                </a:solidFill>
              </a:rPr>
              <a:t>у нього свій фронт</a:t>
            </a:r>
            <a:r>
              <a:rPr lang="cs-CZ" i="1" dirty="0"/>
              <a:t> </a:t>
            </a:r>
            <a:r>
              <a:rPr lang="uk-UA" dirty="0"/>
              <a:t>(</a:t>
            </a:r>
            <a:r>
              <a:rPr lang="cs-CZ" dirty="0"/>
              <a:t>ve významu „svou oblast práce, činnosti“) atd. </a:t>
            </a:r>
          </a:p>
          <a:p>
            <a:pPr marL="0" indent="0">
              <a:buNone/>
            </a:pPr>
            <a:r>
              <a:rPr lang="cs-CZ" dirty="0"/>
              <a:t>Argumenty proti metaforickým frontám:</a:t>
            </a:r>
            <a:endParaRPr lang="uk-UA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dirty="0"/>
              <a:t>Frontu máme jednu, vše ostatní</a:t>
            </a:r>
            <a:r>
              <a:rPr lang="uk-UA" dirty="0"/>
              <a:t> </a:t>
            </a:r>
            <a:r>
              <a:rPr lang="cs-CZ" dirty="0"/>
              <a:t>je znevažováním vojáků, našich obránců a obránkyň. Bojují</a:t>
            </a:r>
            <a:r>
              <a:rPr lang="uk-UA" dirty="0"/>
              <a:t>, </a:t>
            </a:r>
            <a:r>
              <a:rPr lang="cs-CZ" i="1" dirty="0"/>
              <a:t>drží frontu. </a:t>
            </a:r>
            <a:r>
              <a:rPr lang="cs-CZ" dirty="0"/>
              <a:t>Platí za to svými životy. Mluvit o jakýchkoli jiných „frontách“, kulturní, ekonomické atd.</a:t>
            </a:r>
            <a:r>
              <a:rPr lang="uk-UA" dirty="0"/>
              <a:t> </a:t>
            </a:r>
            <a:r>
              <a:rPr lang="cs-CZ" dirty="0"/>
              <a:t>je nekorektní.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6123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D195C6-F4E7-47B6-B288-09647574A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90" y="809897"/>
            <a:ext cx="10755087" cy="5367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„Konečně se jednou provždy domluvme: ekonomické, informační, taneční</a:t>
            </a:r>
            <a:r>
              <a:rPr lang="uk-UA" dirty="0"/>
              <a:t>,</a:t>
            </a:r>
            <a:r>
              <a:rPr lang="cs-CZ" dirty="0"/>
              <a:t> IT-fronty ani</a:t>
            </a:r>
            <a:r>
              <a:rPr lang="uk-UA" dirty="0"/>
              <a:t> </a:t>
            </a:r>
            <a:r>
              <a:rPr lang="cs-CZ" dirty="0"/>
              <a:t>fronty otevíračů piv neexistují</a:t>
            </a:r>
            <a:r>
              <a:rPr lang="uk-UA" dirty="0"/>
              <a:t>.</a:t>
            </a:r>
            <a:br>
              <a:rPr lang="uk-UA" dirty="0"/>
            </a:br>
            <a:br>
              <a:rPr lang="uk-UA" dirty="0"/>
            </a:br>
            <a:r>
              <a:rPr lang="cs-CZ" dirty="0"/>
              <a:t>Frontou není nic kromě té fronty, kde se prolévá krev, umírají lidé a ničí se osudy.</a:t>
            </a:r>
            <a:r>
              <a:rPr lang="uk-UA" dirty="0"/>
              <a:t> </a:t>
            </a:r>
            <a:r>
              <a:rPr lang="cs-CZ" dirty="0"/>
              <a:t>Pamatujme na to.“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(</a:t>
            </a:r>
            <a:r>
              <a:rPr lang="cs-CZ" dirty="0"/>
              <a:t>Toronto TV</a:t>
            </a:r>
            <a:r>
              <a:rPr lang="uk-UA" dirty="0"/>
              <a:t>)</a:t>
            </a:r>
            <a:endParaRPr lang="cs-CZ" dirty="0"/>
          </a:p>
          <a:p>
            <a:pPr marL="0" indent="0">
              <a:buNone/>
            </a:pPr>
            <a:endParaRPr lang="uk-UA" dirty="0"/>
          </a:p>
          <a:p>
            <a:r>
              <a:rPr lang="cs-CZ" dirty="0"/>
              <a:t>Nejvýraznější je protest proti označování činnosti byznysu za </a:t>
            </a:r>
            <a:r>
              <a:rPr lang="cs-CZ" i="1" dirty="0"/>
              <a:t>ekonomickou frontu</a:t>
            </a:r>
            <a:r>
              <a:rPr lang="cs-CZ" dirty="0"/>
              <a:t>, zatímco </a:t>
            </a:r>
            <a:r>
              <a:rPr lang="cs-CZ" i="1" dirty="0"/>
              <a:t>diplomatická fronta</a:t>
            </a:r>
            <a:r>
              <a:rPr lang="cs-CZ" dirty="0"/>
              <a:t>, </a:t>
            </a:r>
            <a:r>
              <a:rPr lang="cs-CZ" i="1" dirty="0"/>
              <a:t>informační fronta </a:t>
            </a:r>
            <a:r>
              <a:rPr lang="cs-CZ" dirty="0"/>
              <a:t>atd. většinou nevyvolávají námitky, jako by si jich nikdo nevšímal.</a:t>
            </a:r>
            <a:endParaRPr lang="uk-UA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dirty="0"/>
              <a:t>Tato polemika</a:t>
            </a:r>
            <a:r>
              <a:rPr lang="uk-UA" dirty="0"/>
              <a:t> </a:t>
            </a:r>
            <a:r>
              <a:rPr lang="cs-CZ" dirty="0"/>
              <a:t>vstupuje do kontextu jiných témat </a:t>
            </a:r>
            <a:r>
              <a:rPr lang="uk-UA" dirty="0"/>
              <a:t>– </a:t>
            </a:r>
            <a:r>
              <a:rPr lang="cs-CZ" dirty="0"/>
              <a:t>v kontrastu k těm, kdo bojují, a těm, kdo jsou v týlu.</a:t>
            </a: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70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3BFBDB-CAE2-415F-A586-EB81EEB9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346464"/>
            <a:ext cx="10317479" cy="1038199"/>
          </a:xfrm>
        </p:spPr>
        <p:txBody>
          <a:bodyPr/>
          <a:lstStyle/>
          <a:p>
            <a:r>
              <a:rPr lang="cs-CZ" dirty="0"/>
              <a:t>Spolehlivý týl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4C33F5-E7F3-4600-BE02-6538AAE7F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897" y="1384664"/>
            <a:ext cx="11086011" cy="4792300"/>
          </a:xfrm>
        </p:spPr>
        <p:txBody>
          <a:bodyPr>
            <a:normAutofit/>
          </a:bodyPr>
          <a:lstStyle/>
          <a:p>
            <a:r>
              <a:rPr lang="cs-CZ" dirty="0"/>
              <a:t>Prostor</a:t>
            </a:r>
            <a:r>
              <a:rPr lang="uk-UA" dirty="0"/>
              <a:t> </a:t>
            </a:r>
            <a:r>
              <a:rPr lang="cs-CZ" dirty="0"/>
              <a:t>země ve válečném stavu</a:t>
            </a:r>
            <a:r>
              <a:rPr lang="uk-UA" dirty="0"/>
              <a:t> </a:t>
            </a:r>
            <a:r>
              <a:rPr lang="cs-CZ" dirty="0"/>
              <a:t>se dělí na </a:t>
            </a:r>
            <a:r>
              <a:rPr lang="cs-CZ" i="1" dirty="0"/>
              <a:t>frontu</a:t>
            </a:r>
            <a:r>
              <a:rPr lang="ru-RU" i="1" dirty="0"/>
              <a:t> (</a:t>
            </a:r>
            <a:r>
              <a:rPr lang="uk-UA" i="1" dirty="0">
                <a:solidFill>
                  <a:srgbClr val="FF0000"/>
                </a:solidFill>
              </a:rPr>
              <a:t>фронт</a:t>
            </a:r>
            <a:r>
              <a:rPr lang="uk-UA" i="1" dirty="0"/>
              <a:t>)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/>
              <a:t>týl</a:t>
            </a:r>
            <a:r>
              <a:rPr lang="ru-RU" i="1" dirty="0"/>
              <a:t> (</a:t>
            </a:r>
            <a:r>
              <a:rPr lang="uk-UA" i="1" dirty="0">
                <a:solidFill>
                  <a:srgbClr val="FF0000"/>
                </a:solidFill>
              </a:rPr>
              <a:t>тил</a:t>
            </a:r>
            <a:r>
              <a:rPr lang="uk-UA" i="1" dirty="0"/>
              <a:t>)</a:t>
            </a:r>
            <a:r>
              <a:rPr lang="uk-UA" dirty="0"/>
              <a:t>.</a:t>
            </a:r>
          </a:p>
          <a:p>
            <a:r>
              <a:rPr lang="cs-CZ" dirty="0"/>
              <a:t>Konceptualizace týlu</a:t>
            </a:r>
            <a:r>
              <a:rPr lang="uk-UA" dirty="0"/>
              <a:t>, </a:t>
            </a:r>
            <a:r>
              <a:rPr lang="cs-CZ" dirty="0"/>
              <a:t>tedy</a:t>
            </a:r>
            <a:r>
              <a:rPr lang="uk-UA" dirty="0"/>
              <a:t> </a:t>
            </a:r>
            <a:r>
              <a:rPr lang="cs-CZ" dirty="0"/>
              <a:t>prostoru, kde se nevedou boje, má v podmínkách naší války podmíněný charakter. Rusko ostřeluje a ničí celé ukrajinské území, všude „to může přiletět“ (</a:t>
            </a:r>
            <a:r>
              <a:rPr lang="uk-UA" dirty="0">
                <a:solidFill>
                  <a:srgbClr val="FF0000"/>
                </a:solidFill>
              </a:rPr>
              <a:t>може прилетіти</a:t>
            </a:r>
            <a:r>
              <a:rPr lang="uk-UA" dirty="0"/>
              <a:t> – </a:t>
            </a:r>
            <a:r>
              <a:rPr lang="cs-CZ" dirty="0"/>
              <a:t>nový slang). Neexistuje region, ve kterém by bylo bezpečno. </a:t>
            </a:r>
          </a:p>
          <a:p>
            <a:r>
              <a:rPr lang="cs-CZ" dirty="0"/>
              <a:t>Týl v přímém významu je</a:t>
            </a:r>
            <a:r>
              <a:rPr lang="uk-UA" dirty="0"/>
              <a:t> </a:t>
            </a:r>
            <a:r>
              <a:rPr lang="cs-CZ" dirty="0"/>
              <a:t>zadní část</a:t>
            </a:r>
            <a:r>
              <a:rPr lang="uk-UA" dirty="0"/>
              <a:t>, </a:t>
            </a:r>
            <a:r>
              <a:rPr lang="cs-CZ" dirty="0"/>
              <a:t>záda </a:t>
            </a:r>
            <a:r>
              <a:rPr lang="uk-UA" dirty="0"/>
              <a:t>(</a:t>
            </a:r>
            <a:r>
              <a:rPr lang="cs-CZ" dirty="0"/>
              <a:t>etymologicky</a:t>
            </a:r>
            <a:r>
              <a:rPr lang="uk-UA" dirty="0"/>
              <a:t> </a:t>
            </a:r>
            <a:r>
              <a:rPr lang="cs-CZ" dirty="0"/>
              <a:t>spojené s výr. </a:t>
            </a:r>
            <a:r>
              <a:rPr lang="cs-CZ" i="1" dirty="0"/>
              <a:t>zátylek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 err="1"/>
              <a:t>ukr</a:t>
            </a:r>
            <a:r>
              <a:rPr lang="cs-CZ" dirty="0"/>
              <a:t>.</a:t>
            </a:r>
            <a:r>
              <a:rPr lang="uk-UA" dirty="0"/>
              <a:t> </a:t>
            </a:r>
            <a:r>
              <a:rPr lang="uk-UA" i="1" dirty="0">
                <a:solidFill>
                  <a:srgbClr val="FF0000"/>
                </a:solidFill>
              </a:rPr>
              <a:t>потилиця</a:t>
            </a:r>
            <a:r>
              <a:rPr lang="uk-UA" dirty="0"/>
              <a:t>, </a:t>
            </a:r>
            <a:r>
              <a:rPr lang="cs-CZ" dirty="0" err="1"/>
              <a:t>rus</a:t>
            </a:r>
            <a:r>
              <a:rPr lang="uk-UA" dirty="0"/>
              <a:t>. </a:t>
            </a:r>
            <a:r>
              <a:rPr lang="uk-UA" i="1" dirty="0" err="1"/>
              <a:t>зат</a:t>
            </a:r>
            <a:r>
              <a:rPr lang="ru-RU" i="1" dirty="0"/>
              <a:t>ылок</a:t>
            </a:r>
            <a:r>
              <a:rPr lang="ru-RU" dirty="0"/>
              <a:t>). </a:t>
            </a:r>
            <a:r>
              <a:rPr lang="cs-CZ" dirty="0"/>
              <a:t>Záda jsou citlivá a potřebují</a:t>
            </a:r>
            <a:r>
              <a:rPr lang="ru-RU" dirty="0"/>
              <a:t> </a:t>
            </a:r>
            <a:r>
              <a:rPr lang="cs-CZ" dirty="0"/>
              <a:t>ochranu</a:t>
            </a:r>
            <a:r>
              <a:rPr lang="ru-RU" dirty="0"/>
              <a:t> (</a:t>
            </a:r>
            <a:r>
              <a:rPr lang="ru-RU" i="1" dirty="0">
                <a:solidFill>
                  <a:srgbClr val="FF0000"/>
                </a:solidFill>
              </a:rPr>
              <a:t>ніж у спину</a:t>
            </a:r>
            <a:r>
              <a:rPr lang="ru-RU" i="1" dirty="0"/>
              <a:t> – </a:t>
            </a:r>
            <a:r>
              <a:rPr lang="cs-CZ" i="1" dirty="0"/>
              <a:t>nůž do zad</a:t>
            </a:r>
            <a:r>
              <a:rPr lang="en-US" i="1" dirty="0"/>
              <a:t>, </a:t>
            </a:r>
            <a:r>
              <a:rPr lang="cs-CZ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přeneseném smyslu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i="1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zrada</a:t>
            </a:r>
            <a:r>
              <a:rPr lang="en-US" i="1" dirty="0"/>
              <a:t>)</a:t>
            </a:r>
            <a:r>
              <a:rPr lang="ru-RU" dirty="0"/>
              <a:t> </a:t>
            </a:r>
          </a:p>
          <a:p>
            <a:r>
              <a:rPr lang="cs-CZ" dirty="0"/>
              <a:t>Voják bojuje tváří a hrudí směrem k nepříteli. Potřebuje spolehlivý týl. </a:t>
            </a:r>
          </a:p>
          <a:p>
            <a:pPr marL="0" indent="0">
              <a:buNone/>
            </a:pPr>
            <a:r>
              <a:rPr lang="cs-CZ" dirty="0"/>
              <a:t>Taková je výchozí</a:t>
            </a:r>
            <a:r>
              <a:rPr lang="uk-UA" dirty="0"/>
              <a:t> </a:t>
            </a:r>
            <a:r>
              <a:rPr lang="cs-CZ" dirty="0"/>
              <a:t>orientace těla</a:t>
            </a:r>
            <a:r>
              <a:rPr lang="uk-UA" dirty="0"/>
              <a:t> </a:t>
            </a:r>
            <a:r>
              <a:rPr lang="cs-CZ" dirty="0"/>
              <a:t>bojovníka v prostoru.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810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B4FE3-FD96-4BFE-9BD2-063CAF2E1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955"/>
          </a:xfrm>
        </p:spPr>
        <p:txBody>
          <a:bodyPr/>
          <a:lstStyle/>
          <a:p>
            <a:r>
              <a:rPr lang="cs-CZ" dirty="0"/>
              <a:t>Příklad ze sociálních sítí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4E50294-3658-4402-8498-0EAD53F11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3" y="1506583"/>
            <a:ext cx="10633166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„Nikdy nevrátíme život těm, kteří ho položili za naši současnost, a</a:t>
            </a:r>
            <a:r>
              <a:rPr lang="uk-UA" dirty="0"/>
              <a:t> </a:t>
            </a:r>
            <a:r>
              <a:rPr lang="cs-CZ" dirty="0"/>
              <a:t>naši vděčnost jim a těm, kdo nás brání teď</a:t>
            </a:r>
            <a:r>
              <a:rPr lang="uk-UA" dirty="0"/>
              <a:t>, </a:t>
            </a:r>
            <a:r>
              <a:rPr lang="cs-CZ" dirty="0"/>
              <a:t>nelze vyjádřit slovy. </a:t>
            </a:r>
            <a:r>
              <a:rPr lang="cs-CZ" b="1" dirty="0"/>
              <a:t>Chrání nás svou hrudí a my bychom je měli chránit zezadu. </a:t>
            </a:r>
            <a:r>
              <a:rPr lang="cs-CZ" dirty="0"/>
              <a:t>Protože spolehlivý týl</a:t>
            </a:r>
            <a:r>
              <a:rPr lang="uk-UA" dirty="0"/>
              <a:t> </a:t>
            </a:r>
            <a:r>
              <a:rPr lang="cs-CZ" dirty="0"/>
              <a:t>dodává našim vojákům sílu</a:t>
            </a:r>
            <a:r>
              <a:rPr lang="uk-UA" dirty="0"/>
              <a:t>!</a:t>
            </a:r>
            <a:r>
              <a:rPr lang="cs-CZ" dirty="0"/>
              <a:t>“</a:t>
            </a:r>
            <a:endParaRPr lang="uk-UA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https://www.instagram.com/p/CwpgYIftr56/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cs-CZ" dirty="0"/>
              <a:t>Genderový aspekt</a:t>
            </a:r>
            <a:r>
              <a:rPr lang="uk-UA" dirty="0"/>
              <a:t> – </a:t>
            </a:r>
            <a:r>
              <a:rPr lang="cs-CZ" i="1" dirty="0"/>
              <a:t>týl </a:t>
            </a:r>
            <a:r>
              <a:rPr lang="cs-CZ" dirty="0"/>
              <a:t>v době války a za složitých okolností reprezentuje</a:t>
            </a:r>
            <a:r>
              <a:rPr lang="uk-UA" dirty="0"/>
              <a:t> </a:t>
            </a:r>
            <a:r>
              <a:rPr lang="cs-CZ" dirty="0"/>
              <a:t>především žena. </a:t>
            </a:r>
            <a:r>
              <a:rPr lang="cs-CZ" i="1" dirty="0"/>
              <a:t>Spolehlivý týl</a:t>
            </a:r>
            <a:r>
              <a:rPr lang="uk-UA" dirty="0"/>
              <a:t> </a:t>
            </a:r>
            <a:r>
              <a:rPr lang="cs-CZ" dirty="0"/>
              <a:t>je v přeneseném smyslu slova</a:t>
            </a:r>
            <a:r>
              <a:rPr lang="uk-UA" dirty="0"/>
              <a:t> </a:t>
            </a:r>
            <a:r>
              <a:rPr lang="cs-CZ" dirty="0"/>
              <a:t>manželka a rodina.</a:t>
            </a:r>
            <a:r>
              <a:rPr lang="uk-UA" dirty="0">
                <a:highlight>
                  <a:srgbClr val="FFFF00"/>
                </a:highlight>
              </a:rPr>
              <a:t>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1385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522C4-6057-4803-A957-D1A2F94E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Fronta a týl společně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8E74312-9E3D-4F12-B718-CCBF84929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Vrchní velitel ozbrojených sil Ukrajiny Valerij </a:t>
            </a:r>
            <a:r>
              <a:rPr lang="cs-CZ" dirty="0" err="1"/>
              <a:t>Zalužnyj</a:t>
            </a:r>
            <a:r>
              <a:rPr lang="cs-CZ" dirty="0"/>
              <a:t> poděkoval ukrajinským ženám. </a:t>
            </a:r>
            <a:r>
              <a:rPr lang="cs-CZ" dirty="0" err="1"/>
              <a:t>Zalužnyj</a:t>
            </a:r>
            <a:r>
              <a:rPr lang="cs-CZ" dirty="0"/>
              <a:t> o tom napsal na sociální síť Telegram:</a:t>
            </a:r>
            <a:r>
              <a:rPr lang="ru-RU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„Žena, která čeká doma. Nebo na kterou čekají doma. Dcera, která je hrdá na své rodiče a také se pro ně stala spolehlivou oporou. Váš každodenní příspěvek k našemu vítězství nelze docenit</a:t>
            </a:r>
            <a:r>
              <a:rPr lang="ru-RU" dirty="0"/>
              <a:t>. </a:t>
            </a:r>
            <a:r>
              <a:rPr lang="cs-CZ" i="1" dirty="0"/>
              <a:t>Každá na své frontě</a:t>
            </a:r>
            <a:r>
              <a:rPr lang="ru-RU" i="1" dirty="0"/>
              <a:t>. </a:t>
            </a:r>
            <a:r>
              <a:rPr lang="cs-CZ" dirty="0"/>
              <a:t>Jsem vděčný za</a:t>
            </a:r>
            <a:r>
              <a:rPr lang="ru-RU" dirty="0"/>
              <a:t> </a:t>
            </a:r>
            <a:r>
              <a:rPr lang="cs-CZ" dirty="0"/>
              <a:t>obětavost v přední linii</a:t>
            </a:r>
            <a:r>
              <a:rPr lang="ru-RU" dirty="0"/>
              <a:t> </a:t>
            </a:r>
            <a:r>
              <a:rPr lang="cs-CZ" dirty="0"/>
              <a:t>i za spolehlivý týl,“ napsal </a:t>
            </a:r>
            <a:r>
              <a:rPr lang="cs-CZ" dirty="0" err="1"/>
              <a:t>Zalužnyj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«Дружина, яка чекає вдома. Або яку чекають вдома. Донька, яка пишається батьками , а також стала для них надійною опорою. Щодня ви робите безцінний внесок для нашої перемоги. </a:t>
            </a:r>
            <a:r>
              <a:rPr lang="ru-RU" i="1" dirty="0">
                <a:solidFill>
                  <a:srgbClr val="FF0000"/>
                </a:solidFill>
              </a:rPr>
              <a:t>Кожна на своєму фронті. </a:t>
            </a:r>
            <a:r>
              <a:rPr lang="ru-RU" dirty="0">
                <a:solidFill>
                  <a:srgbClr val="FF0000"/>
                </a:solidFill>
              </a:rPr>
              <a:t>Вдячний за самовідданість на передовій та надійний тил», – написав Залужний.</a:t>
            </a:r>
          </a:p>
          <a:p>
            <a:pPr marL="0" indent="0">
              <a:buNone/>
            </a:pPr>
            <a:r>
              <a:rPr lang="en-US" dirty="0"/>
              <a:t>https://news.kherson.ua/post3581153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5661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7723F-1433-4A55-BE83-B4025F58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DC16562-197E-4C14-B4FB-A0E020C3A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188" y="1489166"/>
            <a:ext cx="10668001" cy="4754880"/>
          </a:xfrm>
        </p:spPr>
        <p:txBody>
          <a:bodyPr>
            <a:normAutofit/>
          </a:bodyPr>
          <a:lstStyle/>
          <a:p>
            <a:r>
              <a:rPr lang="cs-CZ" dirty="0"/>
              <a:t>Dramatické změny fyzické a</a:t>
            </a:r>
            <a:r>
              <a:rPr lang="uk-UA" dirty="0"/>
              <a:t> </a:t>
            </a:r>
            <a:r>
              <a:rPr lang="cs-CZ" dirty="0"/>
              <a:t>sociálně-diskursivní reality v době války ovlivňují kognitivní aktivitu lidí, a to i v oblasti kognitivní </a:t>
            </a:r>
            <a:r>
              <a:rPr lang="cs-CZ" dirty="0" err="1"/>
              <a:t>metaforizace</a:t>
            </a:r>
            <a:r>
              <a:rPr lang="uk-UA" dirty="0"/>
              <a:t>. </a:t>
            </a:r>
          </a:p>
          <a:p>
            <a:r>
              <a:rPr lang="cs-CZ" dirty="0"/>
              <a:t>Zkušenost s vnímáním zranitelnosti lidského těla</a:t>
            </a:r>
            <a:r>
              <a:rPr lang="uk-UA" dirty="0"/>
              <a:t> –</a:t>
            </a:r>
            <a:r>
              <a:rPr lang="cs-CZ" dirty="0"/>
              <a:t> individuálního i kolektivního</a:t>
            </a:r>
            <a:r>
              <a:rPr lang="uk-UA" dirty="0"/>
              <a:t> – </a:t>
            </a:r>
            <a:r>
              <a:rPr lang="cs-CZ" dirty="0"/>
              <a:t>se mění</a:t>
            </a:r>
            <a:r>
              <a:rPr lang="uk-UA" dirty="0"/>
              <a:t>. </a:t>
            </a:r>
            <a:r>
              <a:rPr lang="cs-CZ" dirty="0"/>
              <a:t>Zostřují se mechanismy spojené se smyslovým vnímáním. </a:t>
            </a:r>
          </a:p>
          <a:p>
            <a:r>
              <a:rPr lang="cs-CZ" dirty="0"/>
              <a:t>Na úrovni kognitivní </a:t>
            </a:r>
            <a:r>
              <a:rPr lang="cs-CZ" dirty="0" err="1"/>
              <a:t>metaforizace</a:t>
            </a:r>
            <a:r>
              <a:rPr lang="cs-CZ" dirty="0"/>
              <a:t> tělo ztrácí integritu, stává se fragmentárním </a:t>
            </a:r>
            <a:r>
              <a:rPr lang="uk-UA" dirty="0"/>
              <a:t>(</a:t>
            </a:r>
            <a:r>
              <a:rPr lang="cs-CZ" dirty="0"/>
              <a:t>krev, maso, kosti)</a:t>
            </a:r>
            <a:r>
              <a:rPr lang="uk-UA" dirty="0"/>
              <a:t>. </a:t>
            </a:r>
            <a:r>
              <a:rPr lang="cs-CZ" dirty="0"/>
              <a:t>Lidské tělo se připodobňuje k rozporcovanému tělu zvířete</a:t>
            </a:r>
            <a:r>
              <a:rPr lang="uk-UA" dirty="0"/>
              <a:t>.</a:t>
            </a:r>
          </a:p>
          <a:p>
            <a:r>
              <a:rPr lang="cs-CZ" dirty="0"/>
              <a:t>Ztráta automatizace v užívání válečných metafor</a:t>
            </a:r>
            <a:r>
              <a:rPr lang="uk-UA" dirty="0"/>
              <a:t> </a:t>
            </a:r>
            <a:r>
              <a:rPr lang="cs-CZ" dirty="0"/>
              <a:t>vede k uvědomění prvotní motivace</a:t>
            </a:r>
            <a:r>
              <a:rPr lang="uk-UA" dirty="0"/>
              <a:t>, </a:t>
            </a:r>
            <a:r>
              <a:rPr lang="cs-CZ" dirty="0"/>
              <a:t>k částečnému zavržení obrazných</a:t>
            </a:r>
            <a:r>
              <a:rPr lang="uk-UA" dirty="0"/>
              <a:t> </a:t>
            </a:r>
            <a:r>
              <a:rPr lang="cs-CZ" dirty="0"/>
              <a:t>pojmenování,</a:t>
            </a:r>
            <a:r>
              <a:rPr lang="uk-UA" dirty="0"/>
              <a:t> </a:t>
            </a:r>
            <a:r>
              <a:rPr lang="cs-CZ" dirty="0"/>
              <a:t>která se náhle mění na pojmenování doslovná.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9525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8B76A-4647-4000-9437-ED32D01C6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EDF734-6E3E-4C4F-B404-FA425662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DĚKUJI!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uk-UA" sz="5400" dirty="0"/>
              <a:t>ДЯКУЮ!</a:t>
            </a:r>
          </a:p>
        </p:txBody>
      </p:sp>
    </p:spTree>
    <p:extLst>
      <p:ext uri="{BB962C8B-B14F-4D97-AF65-F5344CB8AC3E}">
        <p14:creationId xmlns:p14="http://schemas.microsoft.com/office/powerpoint/2010/main" val="354548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64708-C2DC-4F5A-8B9D-7E2C22EB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148" y="365126"/>
            <a:ext cx="10491651" cy="784406"/>
          </a:xfrm>
        </p:spPr>
        <p:txBody>
          <a:bodyPr/>
          <a:lstStyle/>
          <a:p>
            <a:r>
              <a:rPr lang="cs-CZ" dirty="0"/>
              <a:t>Úvodní</a:t>
            </a:r>
            <a:r>
              <a:rPr lang="uk-UA" dirty="0"/>
              <a:t> </a:t>
            </a:r>
            <a:r>
              <a:rPr lang="cs-CZ" dirty="0"/>
              <a:t>poznámky</a:t>
            </a:r>
            <a:endParaRPr lang="uk-UA" dirty="0">
              <a:highlight>
                <a:srgbClr val="FFFF00"/>
              </a:highlight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14D2CD0-56CB-4FF8-8F4A-024D368CB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725" y="1245326"/>
            <a:ext cx="11260183" cy="5486400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Válečné metafory jsou velmi rozšířené a patří mezi lingvisticko-kulturní univerzálie.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 jako 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napadení 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напад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bitva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битва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útok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удар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nepřítel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противник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výbuch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вибух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zbraň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зброя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střílet 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стріляти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atd. se pravidelně používají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přeneseném (metaforickém) smyslu v politice, medicíně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napadení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напад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útok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удар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popisu emocí (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výbuch hněvu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вибух гніву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ekonomii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výbuch cen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вибух цін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běžných životních situacích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prostřílet se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4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відстрілятися</a:t>
            </a:r>
            <a:r>
              <a:rPr lang="uk-UA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dokončit nějakou záležitost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Změna v recepci takových metaforických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na Ukrajině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proběhla po roce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(anexe Krymu, boje na Donbasu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ještě spíše po 2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únoru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(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totální ruská vojenská invaze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Kolega vědec </a:t>
            </a:r>
            <a:r>
              <a:rPr lang="uk-UA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září</a:t>
            </a:r>
            <a:r>
              <a:rPr lang="uk-UA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2022) </a:t>
            </a:r>
            <a:r>
              <a:rPr lang="cs-CZ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 řekl, že se začal záměrně vyhýbat vojenským metaforám</a:t>
            </a:r>
            <a:r>
              <a:rPr lang="uk-UA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Není vhodné mluvit o výbuších v přeneseném smyslu, když jsou doslova slyšet,</a:t>
            </a:r>
            <a:r>
              <a:rPr lang="uk-UA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cs-CZ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záblesky od raket</a:t>
            </a:r>
            <a:r>
              <a:rPr lang="uk-UA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vidět na nebi za oknem.</a:t>
            </a:r>
            <a:endParaRPr lang="uk-UA" sz="4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Hranice přeneseného a doslovného je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nestálá. Mrtvým metaforám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 metaphors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navrací doslovný význam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Polemika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sociálních sítích o vhodnosti nebo nevhodnosti metafor války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poukazuje na narušení automatismu při jejich recepci a užívání v diskursu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080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B2919-40BF-4ED8-B5DA-9CE9834D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108" y="984069"/>
            <a:ext cx="10955383" cy="888273"/>
          </a:xfrm>
        </p:spPr>
        <p:txBody>
          <a:bodyPr>
            <a:normAutofit fontScale="90000"/>
          </a:bodyPr>
          <a:lstStyle/>
          <a:p>
            <a:r>
              <a:rPr lang="cs-CZ" sz="4900" dirty="0"/>
              <a:t>Teoretický rámec </a:t>
            </a:r>
            <a:r>
              <a:rPr lang="uk-UA" sz="4900" dirty="0"/>
              <a:t>– </a:t>
            </a:r>
            <a:r>
              <a:rPr lang="cs-CZ" sz="4900" dirty="0"/>
              <a:t>teorie konceptuální metafory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7AC773-E744-4DEF-9D8D-A06F98939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189" y="2290354"/>
            <a:ext cx="10755085" cy="406690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konceptuální metafory má svůj počátek u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Lakoff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Johnson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Metaphors We Live By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(1980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Metaphor Theory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one of the earliest theoretical frameworks to be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semantics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provided much of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early theoretical impetus for this approach to the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language, mind 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embodied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Evans, A Glossary of Cognitive Linguistics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p. 34)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Empirická analýza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Gerard Steen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teoretická rozpracování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blending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Fauconnier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Turner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atd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přístup nevyčerpal svůj potenciál, dále se rozvíjí a využívá se pro řešení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kognitivněsémantických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lingvokulturních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problémů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7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BC5175-2F2E-4BB4-AACB-35601994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874"/>
            <a:ext cx="10515600" cy="1325563"/>
          </a:xfrm>
        </p:spPr>
        <p:txBody>
          <a:bodyPr/>
          <a:lstStyle/>
          <a:p>
            <a:r>
              <a:rPr lang="en-US" dirty="0"/>
              <a:t>NB!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B2C3193-F2E7-49E7-ACD1-50D1C8385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Metafora není v kognitivních přístupech stylistická ozdoba ani řečnický prostředek</a:t>
            </a:r>
            <a:r>
              <a:rPr lang="uk-UA" dirty="0"/>
              <a:t>.</a:t>
            </a:r>
          </a:p>
          <a:p>
            <a:r>
              <a:rPr lang="cs-CZ" dirty="0"/>
              <a:t>Metafora je způsob, kterým přemýšlíme a který</a:t>
            </a:r>
            <a:r>
              <a:rPr lang="uk-UA" dirty="0"/>
              <a:t> </a:t>
            </a:r>
            <a:r>
              <a:rPr lang="cs-CZ" dirty="0"/>
              <a:t>má hypoteticky vliv na naše chování.</a:t>
            </a:r>
            <a:r>
              <a:rPr lang="uk-UA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8001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A275E-C98B-4419-AB20-22F727C4F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1325563"/>
          </a:xfrm>
        </p:spPr>
        <p:txBody>
          <a:bodyPr/>
          <a:lstStyle/>
          <a:p>
            <a:r>
              <a:rPr lang="cs-CZ" dirty="0"/>
              <a:t>Konceptualizace a kontext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A20412-5E73-4D5E-BBE4-002F0C8AC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817" y="1654629"/>
            <a:ext cx="10868297" cy="513805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Zoltán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Kövecses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(2020)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knize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Conceptual Metaphor Theory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nabízí svěží pohled na spojení konceptualizace a kontextu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také na vztah obrazného a přímého významu v projekci  výchozí oblasti do oblasti zdrojové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domain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→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target domain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Zdrojová oblast je konkrétnější, cílová oblast je abstraktní. Konceptuální metafora ŽIVOT JE CESTA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9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is a journey</a:t>
            </a:r>
            <a:r>
              <a:rPr lang="uk-UA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výsledkem kognitivní projekce cesty jako konkrétního pohybu v prostoru do obecného pojetí lidského života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Podobně je vystavěna metafora HÁDKA JE VÁLKA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RGUMENT 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WAR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zdroje – fyzicky konkrétní bitva – k verbálnímu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konfliktu, polemice, v cílové oblasti.</a:t>
            </a:r>
            <a:endParaRPr lang="uk-UA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Téměř obecně přijímána je teze o tom, že abstraktní pojmy (koncepty) se vytvářejí na základě pojmů konkrétních.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mě je to však diskutabilní otázka.</a:t>
            </a:r>
            <a:endParaRPr lang="uk-UA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Kövecses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rozlišuje určité typy kontextů,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které určují konceptualizaci. Z mého pohledu je  nejdůležitější perceptivní, tělesná zkušenost a diskurs.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6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371E0-8B47-4B92-A6E2-1C8F2947C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1" y="330291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Tělesná zkušenost s válkou aktualizuje</a:t>
            </a:r>
            <a:r>
              <a:rPr lang="uk-UA" dirty="0"/>
              <a:t> </a:t>
            </a:r>
            <a:r>
              <a:rPr lang="cs-CZ" dirty="0"/>
              <a:t>doslovný význam konceptů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C0820F4-BB71-4AA2-9741-6CF2B2176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24" y="1828799"/>
            <a:ext cx="10833462" cy="45545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 z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Kövecses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ových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myšlenek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je, že výchozí pojmy (zdrojová oblast) nejsou ve skutečnosti úplně konkrétní – cesta tedy není jen pohybem v prostoru.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pohyb podle pevného scénáře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pevnými časovými parametry, s překážkami a jejich zdoláváním atd.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Abstraktní koncepty tak mají do určité míry zbytky doslovného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konkrétního významu.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Protiklad přenesených a doslovných významů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které korelují s abstraktními a konkrétními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Kövecses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k otázce,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jestli v jazyce vůbec existují doslovné významy.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Jeho odpověď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zní spíše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Přinejmenším obsah konkrétních pojmů, které jsou chápány doslova, by měl být velmi nepodstatný – „</a:t>
            </a:r>
            <a:r>
              <a:rPr lang="en-US" dirty="0"/>
              <a:t>the extent of literally understood concrete concepts must be very small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však nabízím opačnou hypotézu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vliv války na fyzickou zkušenost má za následek návrat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přenesených významů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doslovným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Dochází k uvědomění sémantické motivace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která leží v základu metaforického významu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Dále se na několika příkladech pokusím ukázat, jaký vliv má fyzická (tělesná) zkušenost s válkou na kognitivní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metaforizaci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046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F6FB1E-7F50-40F6-801F-436A65DF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Pozornost k tělu</a:t>
            </a:r>
            <a:r>
              <a:rPr lang="uk-UA" dirty="0"/>
              <a:t>, </a:t>
            </a:r>
            <a:r>
              <a:rPr lang="cs-CZ" dirty="0"/>
              <a:t>konkrétní</a:t>
            </a:r>
            <a:r>
              <a:rPr lang="uk-UA" dirty="0"/>
              <a:t> </a:t>
            </a:r>
            <a:r>
              <a:rPr lang="cs-CZ" dirty="0"/>
              <a:t>„ztělesněná zkušenost“</a:t>
            </a:r>
            <a:r>
              <a:rPr lang="uk-UA" dirty="0"/>
              <a:t> (</a:t>
            </a:r>
            <a:r>
              <a:rPr lang="en-US" dirty="0"/>
              <a:t>embodiment)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51C7206-ECB7-4C42-9EA5-15D6A0223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234" y="1825624"/>
            <a:ext cx="10404566" cy="451421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Lidské tělo je v podmínkách války nejcitlivější.</a:t>
            </a:r>
            <a:endParaRPr lang="uk-UA" dirty="0"/>
          </a:p>
          <a:p>
            <a:r>
              <a:rPr lang="cs-CZ" dirty="0"/>
              <a:t>Válečná zkušenost </a:t>
            </a:r>
            <a:r>
              <a:rPr lang="uk-UA" dirty="0"/>
              <a:t>–</a:t>
            </a:r>
            <a:r>
              <a:rPr lang="cs-CZ" dirty="0"/>
              <a:t> to jsou ranění vojáci v nemocnicích</a:t>
            </a:r>
            <a:r>
              <a:rPr lang="uk-UA" dirty="0"/>
              <a:t>, </a:t>
            </a:r>
            <a:r>
              <a:rPr lang="cs-CZ" dirty="0"/>
              <a:t>amputace</a:t>
            </a:r>
            <a:r>
              <a:rPr lang="uk-UA" dirty="0"/>
              <a:t> </a:t>
            </a:r>
            <a:r>
              <a:rPr lang="cs-CZ" dirty="0"/>
              <a:t>končetin,</a:t>
            </a:r>
            <a:r>
              <a:rPr lang="uk-UA" dirty="0"/>
              <a:t> </a:t>
            </a:r>
            <a:r>
              <a:rPr lang="cs-CZ" dirty="0"/>
              <a:t>základy taktické medicíny </a:t>
            </a:r>
            <a:r>
              <a:rPr lang="uk-UA" dirty="0"/>
              <a:t>(</a:t>
            </a:r>
            <a:r>
              <a:rPr lang="cs-CZ" dirty="0"/>
              <a:t>jak správně použít škrtidlo</a:t>
            </a:r>
            <a:r>
              <a:rPr lang="uk-UA" dirty="0"/>
              <a:t>, </a:t>
            </a:r>
            <a:r>
              <a:rPr lang="cs-CZ" dirty="0"/>
              <a:t>zastavit krvácení, co dělat při</a:t>
            </a:r>
            <a:r>
              <a:rPr lang="uk-UA" dirty="0"/>
              <a:t> </a:t>
            </a:r>
            <a:r>
              <a:rPr lang="en-GB" dirty="0" err="1"/>
              <a:t>st</a:t>
            </a:r>
            <a:r>
              <a:rPr lang="cs-CZ" dirty="0" err="1"/>
              <a:t>řelných</a:t>
            </a:r>
            <a:r>
              <a:rPr lang="cs-CZ" dirty="0"/>
              <a:t> zraněních).</a:t>
            </a:r>
            <a:endParaRPr lang="uk-UA" dirty="0">
              <a:highlight>
                <a:srgbClr val="FFFF00"/>
              </a:highlight>
            </a:endParaRPr>
          </a:p>
          <a:p>
            <a:r>
              <a:rPr lang="cs-CZ" dirty="0"/>
              <a:t>Ranění jsou často nejen vojáci na frontě, ale i civilisté</a:t>
            </a:r>
            <a:r>
              <a:rPr lang="uk-UA" dirty="0"/>
              <a:t>, </a:t>
            </a:r>
            <a:r>
              <a:rPr lang="cs-CZ" dirty="0"/>
              <a:t>ve městech a městysech.</a:t>
            </a:r>
            <a:endParaRPr lang="uk-UA" dirty="0"/>
          </a:p>
          <a:p>
            <a:r>
              <a:rPr lang="cs-CZ" dirty="0"/>
              <a:t>Na webu Kyjevské městské správy je stránka </a:t>
            </a:r>
            <a:r>
              <a:rPr lang="cs-CZ" b="1" dirty="0"/>
              <a:t>Co dělat v případě poranění končetin a při krvácení</a:t>
            </a:r>
            <a:r>
              <a:rPr lang="ru-RU" b="1" dirty="0"/>
              <a:t>? </a:t>
            </a:r>
            <a:r>
              <a:rPr lang="en-US" dirty="0">
                <a:hlinkClick r:id="rId2"/>
              </a:rPr>
              <a:t>https://kyivcity.gov.ua/likarni_ta_medytsyna/persha_dolikarska_dopomoha/scho_robiti_u_razi_ushkodzhennya_kintsivok_ta_pri_krovotechi/</a:t>
            </a:r>
            <a:endParaRPr lang="ru-RU" dirty="0"/>
          </a:p>
          <a:p>
            <a:pPr marL="0" indent="0">
              <a:buNone/>
            </a:pPr>
            <a:r>
              <a:rPr lang="cs-CZ" dirty="0"/>
              <a:t>Píše se zde, jak</a:t>
            </a:r>
            <a:r>
              <a:rPr lang="uk-UA" dirty="0"/>
              <a:t> </a:t>
            </a:r>
            <a:r>
              <a:rPr lang="cs-CZ" dirty="0"/>
              <a:t>rozlišit tepenné krvácení </a:t>
            </a:r>
            <a:r>
              <a:rPr lang="uk-UA" dirty="0"/>
              <a:t>(</a:t>
            </a:r>
            <a:r>
              <a:rPr lang="cs-CZ" i="1" dirty="0"/>
              <a:t>krev jasně červené barvy stříká „jako fontána“</a:t>
            </a:r>
            <a:r>
              <a:rPr lang="ru-RU" dirty="0"/>
              <a:t>)</a:t>
            </a:r>
            <a:r>
              <a:rPr lang="uk-UA" dirty="0"/>
              <a:t> </a:t>
            </a:r>
            <a:r>
              <a:rPr lang="cs-CZ" dirty="0"/>
              <a:t>od žilního</a:t>
            </a:r>
            <a:r>
              <a:rPr lang="uk-UA" dirty="0"/>
              <a:t> (</a:t>
            </a:r>
            <a:r>
              <a:rPr lang="cs-CZ" i="1" dirty="0"/>
              <a:t>tmavší barva krve</a:t>
            </a:r>
            <a:r>
              <a:rPr lang="uk-UA" dirty="0"/>
              <a:t>) </a:t>
            </a:r>
            <a:r>
              <a:rPr lang="cs-CZ" dirty="0"/>
              <a:t>a jak je zastavit.</a:t>
            </a:r>
            <a:endParaRPr lang="uk-UA" dirty="0"/>
          </a:p>
          <a:p>
            <a:pPr marL="0" indent="0">
              <a:buNone/>
            </a:pPr>
            <a:r>
              <a:rPr lang="cs-CZ" dirty="0"/>
              <a:t>Z pohledu lingvistiky jsou tyto zdravotnické instrukce metaforické, ale jejich referent</a:t>
            </a:r>
            <a:r>
              <a:rPr lang="uk-UA" dirty="0"/>
              <a:t>, </a:t>
            </a:r>
            <a:r>
              <a:rPr lang="cs-CZ" dirty="0"/>
              <a:t>člověk a jeho tělo, ne</a:t>
            </a:r>
            <a:r>
              <a:rPr lang="uk-UA" dirty="0"/>
              <a:t>. </a:t>
            </a:r>
            <a:r>
              <a:rPr lang="cs-CZ" dirty="0"/>
              <a:t>Jsou jedineční a konkrétní.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656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E1E82-4C19-4E9F-A24C-4D7B7A3D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</a:t>
            </a:r>
            <a:r>
              <a:rPr lang="uk-UA" dirty="0"/>
              <a:t> </a:t>
            </a:r>
            <a:r>
              <a:rPr lang="cs-CZ" dirty="0"/>
              <a:t>rozdělené</a:t>
            </a:r>
            <a:r>
              <a:rPr lang="uk-UA" dirty="0"/>
              <a:t> (</a:t>
            </a:r>
            <a:r>
              <a:rPr lang="cs-CZ" dirty="0"/>
              <a:t>krev, maso, kosti)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B2B86E5-E4AE-4980-A3AC-F6C1A063B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8983"/>
            <a:ext cx="10909662" cy="451798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 popředí jsou hlavní komponenty </a:t>
            </a:r>
            <a:r>
              <a:rPr lang="uk-UA" dirty="0"/>
              <a:t>– </a:t>
            </a:r>
            <a:r>
              <a:rPr lang="cs-CZ" i="1" dirty="0"/>
              <a:t>krev</a:t>
            </a:r>
            <a:r>
              <a:rPr lang="ru-RU" i="1" dirty="0"/>
              <a:t> (</a:t>
            </a:r>
            <a:r>
              <a:rPr lang="uk-UA" i="1" dirty="0">
                <a:solidFill>
                  <a:srgbClr val="FF0000"/>
                </a:solidFill>
              </a:rPr>
              <a:t>кров</a:t>
            </a:r>
            <a:r>
              <a:rPr lang="uk-UA" i="1" dirty="0"/>
              <a:t>)</a:t>
            </a:r>
            <a:r>
              <a:rPr lang="cs-CZ" i="1" dirty="0"/>
              <a:t>, maso (</a:t>
            </a:r>
            <a:r>
              <a:rPr lang="uk-UA" i="1" dirty="0">
                <a:solidFill>
                  <a:srgbClr val="FF0000"/>
                </a:solidFill>
              </a:rPr>
              <a:t>м’ясо</a:t>
            </a:r>
            <a:r>
              <a:rPr lang="uk-UA" i="1" dirty="0"/>
              <a:t> – </a:t>
            </a:r>
            <a:r>
              <a:rPr lang="cs-CZ" i="1" dirty="0" err="1"/>
              <a:t>flesh</a:t>
            </a:r>
            <a:r>
              <a:rPr lang="cs-CZ" i="1" dirty="0"/>
              <a:t>), kosti</a:t>
            </a:r>
            <a:r>
              <a:rPr lang="ru-RU" i="1" dirty="0"/>
              <a:t> (</a:t>
            </a:r>
            <a:r>
              <a:rPr lang="uk-UA" i="1" dirty="0">
                <a:solidFill>
                  <a:srgbClr val="FF0000"/>
                </a:solidFill>
              </a:rPr>
              <a:t>кістки</a:t>
            </a:r>
            <a:r>
              <a:rPr lang="uk-UA" i="1" dirty="0"/>
              <a:t>)</a:t>
            </a:r>
            <a:r>
              <a:rPr lang="cs-CZ" i="1" dirty="0"/>
              <a:t>.</a:t>
            </a:r>
            <a:endParaRPr lang="uk-UA" i="1" dirty="0"/>
          </a:p>
          <a:p>
            <a:r>
              <a:rPr lang="cs-CZ" dirty="0"/>
              <a:t>Metafora krve je známá od Homéra.</a:t>
            </a:r>
            <a:r>
              <a:rPr lang="uk-UA" dirty="0"/>
              <a:t> </a:t>
            </a:r>
            <a:endParaRPr lang="cs-CZ" dirty="0"/>
          </a:p>
          <a:p>
            <a:r>
              <a:rPr lang="cs-CZ" dirty="0"/>
              <a:t>Biblické novozákonní </a:t>
            </a:r>
            <a:r>
              <a:rPr lang="cs-CZ" i="1" dirty="0"/>
              <a:t>tělo a krev.</a:t>
            </a:r>
            <a:r>
              <a:rPr lang="uk-UA" dirty="0"/>
              <a:t> </a:t>
            </a:r>
          </a:p>
          <a:p>
            <a:r>
              <a:rPr lang="cs-CZ" dirty="0"/>
              <a:t>Kosti</a:t>
            </a:r>
            <a:r>
              <a:rPr lang="uk-UA" dirty="0"/>
              <a:t>, </a:t>
            </a:r>
            <a:r>
              <a:rPr lang="cs-CZ" dirty="0"/>
              <a:t>skelet </a:t>
            </a:r>
            <a:r>
              <a:rPr lang="uk-UA" dirty="0"/>
              <a:t>(</a:t>
            </a:r>
            <a:r>
              <a:rPr lang="cs-CZ" dirty="0"/>
              <a:t>kostra</a:t>
            </a:r>
            <a:r>
              <a:rPr lang="uk-UA" dirty="0"/>
              <a:t>) – </a:t>
            </a:r>
            <a:r>
              <a:rPr lang="cs-CZ" dirty="0"/>
              <a:t>základ pro metafory smrti</a:t>
            </a:r>
            <a:r>
              <a:rPr lang="uk-UA" dirty="0"/>
              <a:t>.</a:t>
            </a:r>
          </a:p>
          <a:p>
            <a:r>
              <a:rPr lang="cs-CZ" dirty="0"/>
              <a:t>Maso </a:t>
            </a:r>
            <a:r>
              <a:rPr lang="uk-UA" dirty="0"/>
              <a:t>– </a:t>
            </a:r>
            <a:r>
              <a:rPr lang="cs-CZ" dirty="0"/>
              <a:t>tělo</a:t>
            </a:r>
            <a:r>
              <a:rPr lang="uk-UA" dirty="0"/>
              <a:t>. </a:t>
            </a:r>
            <a:r>
              <a:rPr lang="cs-CZ" dirty="0"/>
              <a:t>Nové druhotné nominace:</a:t>
            </a:r>
            <a:r>
              <a:rPr lang="uk-UA" dirty="0"/>
              <a:t> </a:t>
            </a:r>
            <a:r>
              <a:rPr lang="uk-UA" i="1" dirty="0">
                <a:solidFill>
                  <a:srgbClr val="FF0000"/>
                </a:solidFill>
              </a:rPr>
              <a:t>м’ясні штурми</a:t>
            </a:r>
          </a:p>
          <a:p>
            <a:pPr marL="0" indent="0">
              <a:buNone/>
            </a:pPr>
            <a:r>
              <a:rPr lang="cs-CZ" dirty="0"/>
              <a:t>Ruské</a:t>
            </a:r>
            <a:r>
              <a:rPr lang="uk-UA" dirty="0"/>
              <a:t> </a:t>
            </a:r>
            <a:r>
              <a:rPr lang="cs-CZ" dirty="0"/>
              <a:t>„</a:t>
            </a:r>
            <a:r>
              <a:rPr lang="cs-CZ" i="1" dirty="0"/>
              <a:t>masné útoky </a:t>
            </a:r>
            <a:r>
              <a:rPr lang="ru-RU" dirty="0"/>
              <a:t>(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мясные штурмы</a:t>
            </a:r>
            <a:r>
              <a:rPr lang="uk-UA" dirty="0"/>
              <a:t>)</a:t>
            </a:r>
            <a:r>
              <a:rPr lang="cs-CZ" dirty="0"/>
              <a:t>“ </a:t>
            </a:r>
            <a:r>
              <a:rPr lang="uk-UA" dirty="0"/>
              <a:t>(</a:t>
            </a:r>
            <a:r>
              <a:rPr lang="en-US" dirty="0"/>
              <a:t>BBC</a:t>
            </a:r>
            <a:r>
              <a:rPr lang="uk-UA" dirty="0"/>
              <a:t>)</a:t>
            </a:r>
            <a:r>
              <a:rPr lang="en-US" dirty="0"/>
              <a:t> </a:t>
            </a:r>
            <a:r>
              <a:rPr lang="ru-RU" dirty="0"/>
              <a:t>– </a:t>
            </a:r>
            <a:r>
              <a:rPr lang="cs-CZ" dirty="0"/>
              <a:t>útoky</a:t>
            </a:r>
            <a:r>
              <a:rPr lang="uk-UA" dirty="0"/>
              <a:t>, </a:t>
            </a:r>
            <a:r>
              <a:rPr lang="cs-CZ" dirty="0"/>
              <a:t>kde se nepočítají lidské ztráty.</a:t>
            </a:r>
            <a:endParaRPr lang="uk-UA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Cf.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kanónenfutr</a:t>
            </a:r>
            <a:r>
              <a:rPr lang="en-US" i="1" dirty="0">
                <a:solidFill>
                  <a:srgbClr val="00B050"/>
                </a:solidFill>
              </a:rPr>
              <a:t>; </a:t>
            </a:r>
            <a:r>
              <a:rPr lang="en-US" i="1" dirty="0" err="1">
                <a:solidFill>
                  <a:srgbClr val="00B050"/>
                </a:solidFill>
              </a:rPr>
              <a:t>potrava</a:t>
            </a:r>
            <a:r>
              <a:rPr lang="en-US" i="1" dirty="0">
                <a:solidFill>
                  <a:srgbClr val="00B050"/>
                </a:solidFill>
              </a:rPr>
              <a:t> pro </a:t>
            </a:r>
            <a:r>
              <a:rPr lang="en-US" i="1" dirty="0" err="1">
                <a:solidFill>
                  <a:srgbClr val="00B050"/>
                </a:solidFill>
              </a:rPr>
              <a:t>děla</a:t>
            </a:r>
            <a:r>
              <a:rPr lang="uk-UA" b="1" dirty="0">
                <a:solidFill>
                  <a:srgbClr val="00B050"/>
                </a:solidFill>
              </a:rPr>
              <a:t> (</a:t>
            </a:r>
            <a:r>
              <a:rPr lang="uk-UA" i="1" dirty="0">
                <a:solidFill>
                  <a:srgbClr val="FF0000"/>
                </a:solidFill>
              </a:rPr>
              <a:t>г</a:t>
            </a:r>
            <a:r>
              <a:rPr lang="ru-RU" i="1" dirty="0" err="1">
                <a:solidFill>
                  <a:srgbClr val="FF0000"/>
                </a:solidFill>
              </a:rPr>
              <a:t>арматне</a:t>
            </a:r>
            <a:r>
              <a:rPr lang="ru-RU" i="1" dirty="0">
                <a:solidFill>
                  <a:srgbClr val="FF0000"/>
                </a:solidFill>
              </a:rPr>
              <a:t> м</a:t>
            </a:r>
            <a:r>
              <a:rPr lang="uk-UA" i="1" dirty="0">
                <a:solidFill>
                  <a:srgbClr val="FF0000"/>
                </a:solidFill>
              </a:rPr>
              <a:t>’ясо)</a:t>
            </a:r>
            <a:r>
              <a:rPr lang="en-US" i="1" dirty="0">
                <a:solidFill>
                  <a:srgbClr val="00B050"/>
                </a:solidFill>
              </a:rPr>
              <a:t>,</a:t>
            </a:r>
            <a:r>
              <a:rPr lang="uk-UA" i="1" dirty="0">
                <a:solidFill>
                  <a:srgbClr val="00B050"/>
                </a:solidFill>
              </a:rPr>
              <a:t> </a:t>
            </a:r>
            <a:endParaRPr lang="en-US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00B050"/>
                </a:solidFill>
              </a:rPr>
              <a:t>food for powder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B050"/>
                </a:solidFill>
              </a:rPr>
              <a:t>cannon fodder - </a:t>
            </a:r>
            <a:r>
              <a:rPr lang="en-US" b="1" dirty="0">
                <a:solidFill>
                  <a:srgbClr val="00B050"/>
                </a:solidFill>
              </a:rPr>
              <a:t>The concept of soldiers as fodder, as nothing more than "food" to be consumed by battle</a:t>
            </a:r>
            <a:endParaRPr lang="uk-UA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https://en.wikipedia.org/wiki/Cannon_fodder</a:t>
            </a:r>
            <a:endParaRPr lang="uk-UA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777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1E8FB-0D94-4098-9B85-B638E736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Ostřelování vesnice Hroza, </a:t>
            </a:r>
            <a:r>
              <a:rPr lang="ru-RU" dirty="0"/>
              <a:t>6</a:t>
            </a:r>
            <a:r>
              <a:rPr lang="cs-CZ" dirty="0"/>
              <a:t>. října </a:t>
            </a:r>
            <a:r>
              <a:rPr lang="ru-RU" dirty="0"/>
              <a:t>2023 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4AA179-0450-4D97-8813-01BD40E2A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05160" cy="46361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Ostřelování raketami po pohřbu </a:t>
            </a:r>
            <a:r>
              <a:rPr lang="uk-UA" dirty="0"/>
              <a:t>–</a:t>
            </a:r>
            <a:r>
              <a:rPr lang="cs-CZ" dirty="0"/>
              <a:t> podle informací OSN se mířilo na civilisty. </a:t>
            </a:r>
            <a:r>
              <a:rPr lang="uk-UA" dirty="0"/>
              <a:t>52</a:t>
            </a:r>
            <a:r>
              <a:rPr lang="cs-CZ" dirty="0"/>
              <a:t> osob zemřelo, mezi nimi i děti.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cs-CZ" dirty="0"/>
              <a:t>Ukrajinská služba </a:t>
            </a:r>
            <a:r>
              <a:rPr lang="uk-UA" dirty="0"/>
              <a:t>ВВС </a:t>
            </a:r>
            <a:r>
              <a:rPr lang="cs-CZ" dirty="0"/>
              <a:t>napsala:</a:t>
            </a:r>
            <a:endParaRPr lang="uk-UA" dirty="0"/>
          </a:p>
          <a:p>
            <a:pPr marL="0" indent="0">
              <a:buNone/>
            </a:pPr>
            <a:r>
              <a:rPr lang="cs-CZ" dirty="0"/>
              <a:t>„Sousední hřiště, kde bylo nejvíce těl, je poseto gumovými rukavicemi zdravotnických týmů.</a:t>
            </a:r>
            <a:endParaRPr lang="uk-UA" dirty="0"/>
          </a:p>
          <a:p>
            <a:pPr marL="0" indent="0">
              <a:buNone/>
            </a:pPr>
            <a:r>
              <a:rPr lang="cs-CZ" b="1" dirty="0"/>
              <a:t>Na zemi</a:t>
            </a:r>
            <a:r>
              <a:rPr lang="uk-UA" b="1" dirty="0"/>
              <a:t> </a:t>
            </a:r>
            <a:r>
              <a:rPr lang="cs-CZ" b="1" dirty="0"/>
              <a:t>jsou ještě vidět krvavé skvrny.“</a:t>
            </a:r>
            <a:endParaRPr lang="ru-RU" b="1" dirty="0"/>
          </a:p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«Сусідній ігровий майданчик, де було найбільше тіл, усіяний гумовими рукавичками медичних бригад.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На землі все ще видно плями крові».</a:t>
            </a:r>
            <a:endParaRPr lang="uk-U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</a:t>
            </a:r>
            <a:r>
              <a:rPr lang="uk-UA" u="sng" dirty="0">
                <a:hlinkClick r:id="rId2"/>
              </a:rPr>
              <a:t>ttps://www.bbc.com/ukrainian/articles/c874g2ym1z6o</a:t>
            </a:r>
            <a:endParaRPr lang="en-US" u="sng" dirty="0"/>
          </a:p>
          <a:p>
            <a:pPr marL="0" indent="0">
              <a:buNone/>
            </a:pPr>
            <a:r>
              <a:rPr lang="cs-CZ" dirty="0"/>
              <a:t>Krvavé skvrny na zemi</a:t>
            </a:r>
            <a:r>
              <a:rPr lang="uk-UA" dirty="0"/>
              <a:t> – </a:t>
            </a:r>
            <a:r>
              <a:rPr lang="cs-CZ" dirty="0"/>
              <a:t>v přímém smyslu slova (obraz země polité krví</a:t>
            </a:r>
            <a:r>
              <a:rPr lang="uk-UA" dirty="0"/>
              <a:t> </a:t>
            </a:r>
            <a:r>
              <a:rPr lang="cs-CZ" dirty="0"/>
              <a:t>se stává doslovným</a:t>
            </a:r>
            <a:r>
              <a:rPr lang="uk-UA" dirty="0"/>
              <a:t>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77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11710</TotalTime>
  <Words>2122</Words>
  <Application>Microsoft Office PowerPoint</Application>
  <PresentationFormat>Širokoúhlá obrazovka</PresentationFormat>
  <Paragraphs>120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Kognitivní metaforizace v kontextu válečné zkušenosti </vt:lpstr>
      <vt:lpstr>Úvodní poznámky</vt:lpstr>
      <vt:lpstr>Teoretický rámec – teorie konceptuální metafory </vt:lpstr>
      <vt:lpstr>NB!</vt:lpstr>
      <vt:lpstr>Konceptualizace a kontext</vt:lpstr>
      <vt:lpstr>Tělesná zkušenost s válkou aktualizuje doslovný význam konceptů</vt:lpstr>
      <vt:lpstr>Pozornost k tělu, konkrétní „ztělesněná zkušenost“ (embodiment) </vt:lpstr>
      <vt:lpstr>Tělo rozdělené (krev, maso, kosti)</vt:lpstr>
      <vt:lpstr>Ostřelování vesnice Hroza, 6. října 2023  </vt:lpstr>
      <vt:lpstr>Básnický text (krev, maso, kosti)</vt:lpstr>
      <vt:lpstr>Jedna fronta, nebo mnoho front?</vt:lpstr>
      <vt:lpstr>Prezentace aplikace PowerPoint</vt:lpstr>
      <vt:lpstr>Spolehlivý týl</vt:lpstr>
      <vt:lpstr>Příklad ze sociálních sítí</vt:lpstr>
      <vt:lpstr>Fronta a týl společně</vt:lpstr>
      <vt:lpstr>Závěry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Когнітивна метафоризація  в контексті досвіду війни</dc:title>
  <dc:creator>Galina</dc:creator>
  <cp:lastModifiedBy>Lenovo Allinone</cp:lastModifiedBy>
  <cp:revision>51</cp:revision>
  <dcterms:created xsi:type="dcterms:W3CDTF">2023-10-31T09:16:13Z</dcterms:created>
  <dcterms:modified xsi:type="dcterms:W3CDTF">2023-11-27T13:54:12Z</dcterms:modified>
</cp:coreProperties>
</file>