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Override PartName="/ppt/ink/ink3.xml" ContentType="application/inkml+xml"/>
  <Override PartName="/ppt/ink/ink4.xml" ContentType="application/inkml+xml"/>
  <Override PartName="/ppt/ink/ink5.xml" ContentType="application/inkml+xml"/>
  <Override PartName="/ppt/ink/ink6.xml" ContentType="application/inkml+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15" r:id="rId2"/>
    <p:sldId id="316" r:id="rId3"/>
    <p:sldId id="317" r:id="rId4"/>
    <p:sldId id="347" r:id="rId5"/>
    <p:sldId id="348" r:id="rId6"/>
    <p:sldId id="283" r:id="rId7"/>
    <p:sldId id="280" r:id="rId8"/>
    <p:sldId id="323" r:id="rId9"/>
    <p:sldId id="324" r:id="rId10"/>
    <p:sldId id="325" r:id="rId11"/>
    <p:sldId id="290" r:id="rId12"/>
    <p:sldId id="327" r:id="rId13"/>
    <p:sldId id="328" r:id="rId14"/>
    <p:sldId id="310" r:id="rId15"/>
    <p:sldId id="329" r:id="rId16"/>
    <p:sldId id="292" r:id="rId17"/>
    <p:sldId id="311" r:id="rId18"/>
    <p:sldId id="331" r:id="rId19"/>
    <p:sldId id="332" r:id="rId20"/>
    <p:sldId id="295" r:id="rId21"/>
    <p:sldId id="334" r:id="rId22"/>
    <p:sldId id="335" r:id="rId23"/>
    <p:sldId id="336" r:id="rId24"/>
    <p:sldId id="298" r:id="rId25"/>
    <p:sldId id="299" r:id="rId26"/>
    <p:sldId id="300" r:id="rId27"/>
    <p:sldId id="301" r:id="rId28"/>
    <p:sldId id="350" r:id="rId29"/>
    <p:sldId id="303" r:id="rId30"/>
    <p:sldId id="308" r:id="rId31"/>
    <p:sldId id="304" r:id="rId32"/>
    <p:sldId id="344" r:id="rId33"/>
    <p:sldId id="345" r:id="rId34"/>
    <p:sldId id="309" r:id="rId35"/>
    <p:sldId id="274" r:id="rId3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23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4196A0-24E3-4A40-86BD-C73524AE8CFB}" type="doc">
      <dgm:prSet loTypeId="urn:microsoft.com/office/officeart/2005/8/layout/target1" loCatId="relationship" qsTypeId="urn:microsoft.com/office/officeart/2005/8/quickstyle/simple1" qsCatId="simple" csTypeId="urn:microsoft.com/office/officeart/2005/8/colors/accent1_2" csCatId="accent1" phldr="1"/>
      <dgm:spPr/>
    </dgm:pt>
    <dgm:pt modelId="{BD39020B-7033-49EB-A50A-D0767B3E33E9}">
      <dgm:prSet/>
      <dgm:spPr>
        <a:ln>
          <a:noFill/>
        </a:ln>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r-HR" altLang="pl-PL" b="0" i="0" u="none" strike="noStrike" cap="none" normalizeH="0" baseline="0" dirty="0">
              <a:ln>
                <a:noFill/>
              </a:ln>
              <a:solidFill>
                <a:srgbClr val="FF0000"/>
              </a:solidFill>
              <a:effectLst/>
              <a:latin typeface="Arial" panose="020B0604020202020204" pitchFamily="34" charset="0"/>
              <a:ea typeface="Calibri" panose="020F0502020204030204" pitchFamily="34" charset="0"/>
              <a:cs typeface="Times New Roman" panose="02020603050405020304" pitchFamily="18" charset="0"/>
            </a:rPr>
            <a:t>e. lidová</a:t>
          </a:r>
          <a:endParaRPr kumimoji="0" lang="hr-HR" altLang="pl-PL" b="0" i="0" u="none" strike="noStrike" cap="none" normalizeH="0" baseline="0" dirty="0">
            <a:ln>
              <a:noFill/>
            </a:ln>
            <a:solidFill>
              <a:srgbClr val="FF0000"/>
            </a:solidFill>
            <a:effectLst/>
            <a:latin typeface="Arial" panose="020B0604020202020204" pitchFamily="34" charset="0"/>
          </a:endParaRPr>
        </a:p>
      </dgm:t>
    </dgm:pt>
    <dgm:pt modelId="{5F0930CC-0A57-47E0-B0A8-976CBF4E0086}" type="parTrans" cxnId="{A9FC4E50-0B1A-4B6C-87D3-1CA01FEF52C0}">
      <dgm:prSet/>
      <dgm:spPr/>
      <dgm:t>
        <a:bodyPr/>
        <a:lstStyle/>
        <a:p>
          <a:endParaRPr lang="pl-PL"/>
        </a:p>
      </dgm:t>
    </dgm:pt>
    <dgm:pt modelId="{65BD6904-3521-45CF-8BB2-D9384FE185D7}" type="sibTrans" cxnId="{A9FC4E50-0B1A-4B6C-87D3-1CA01FEF52C0}">
      <dgm:prSet/>
      <dgm:spPr/>
      <dgm:t>
        <a:bodyPr/>
        <a:lstStyle/>
        <a:p>
          <a:endParaRPr lang="pl-PL"/>
        </a:p>
      </dgm:t>
    </dgm:pt>
    <dgm:pt modelId="{0193A0FC-C3A8-4CB9-B386-AB93A18FE481}">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r-HR" altLang="pl-PL" b="0" i="0" u="none" strike="noStrike" cap="none" normalizeH="0" baseline="0" dirty="0">
              <a:ln>
                <a:noFill/>
              </a:ln>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e. </a:t>
          </a:r>
          <a:r>
            <a:rPr kumimoji="0" lang="hr-HR" altLang="pl-PL" b="0" i="0" u="none" strike="noStrike" cap="none" normalizeH="0" baseline="0" dirty="0" smtClean="0">
              <a:ln>
                <a:noFill/>
              </a:ln>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(celo)národní</a:t>
          </a:r>
          <a:endParaRPr kumimoji="0" lang="hr-HR" altLang="pl-PL" b="0" i="0" u="none" strike="noStrike" cap="none" normalizeH="0" baseline="0" dirty="0">
            <a:ln>
              <a:noFill/>
            </a:ln>
            <a:solidFill>
              <a:schemeClr val="tx2">
                <a:lumMod val="75000"/>
              </a:schemeClr>
            </a:solidFill>
            <a:effectLst/>
            <a:latin typeface="Arial" panose="020B0604020202020204" pitchFamily="34" charset="0"/>
          </a:endParaRPr>
        </a:p>
      </dgm:t>
    </dgm:pt>
    <dgm:pt modelId="{2A5CE632-A61F-4103-9BBF-2D666710534C}" type="parTrans" cxnId="{03492407-080B-4629-BB24-EE5CC22416AA}">
      <dgm:prSet/>
      <dgm:spPr/>
      <dgm:t>
        <a:bodyPr/>
        <a:lstStyle/>
        <a:p>
          <a:endParaRPr lang="pl-PL"/>
        </a:p>
      </dgm:t>
    </dgm:pt>
    <dgm:pt modelId="{3A811BA0-86CD-46E0-81E3-52EDE6443022}" type="sibTrans" cxnId="{03492407-080B-4629-BB24-EE5CC22416AA}">
      <dgm:prSet/>
      <dgm:spPr/>
      <dgm:t>
        <a:bodyPr/>
        <a:lstStyle/>
        <a:p>
          <a:endParaRPr lang="pl-PL"/>
        </a:p>
      </dgm:t>
    </dgm:pt>
    <dgm:pt modelId="{A8731CE1-95C6-4671-8412-D32B128A80AB}">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r-HR" altLang="pl-PL"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e. srovnávací</a:t>
          </a:r>
          <a:endParaRPr kumimoji="0" lang="hr-HR" altLang="pl-PL"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r-HR" altLang="pl-PL"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(transnárodní)</a:t>
          </a:r>
          <a:endParaRPr kumimoji="0" lang="hr-HR" altLang="pl-PL" b="0" i="0" u="none" strike="noStrike" cap="none" normalizeH="0" baseline="0" dirty="0">
            <a:ln>
              <a:noFill/>
            </a:ln>
            <a:solidFill>
              <a:schemeClr val="tx1"/>
            </a:solidFill>
            <a:effectLst/>
            <a:latin typeface="Arial" panose="020B0604020202020204" pitchFamily="34" charset="0"/>
          </a:endParaRPr>
        </a:p>
      </dgm:t>
    </dgm:pt>
    <dgm:pt modelId="{39CB505F-B06B-4773-886D-19D2631F8D7E}" type="parTrans" cxnId="{F12974D2-0B04-4ACA-9020-E109D72799F9}">
      <dgm:prSet/>
      <dgm:spPr/>
      <dgm:t>
        <a:bodyPr/>
        <a:lstStyle/>
        <a:p>
          <a:endParaRPr lang="pl-PL"/>
        </a:p>
      </dgm:t>
    </dgm:pt>
    <dgm:pt modelId="{CC550ABC-F170-4565-8EE8-58927820103F}" type="sibTrans" cxnId="{F12974D2-0B04-4ACA-9020-E109D72799F9}">
      <dgm:prSet/>
      <dgm:spPr/>
      <dgm:t>
        <a:bodyPr/>
        <a:lstStyle/>
        <a:p>
          <a:endParaRPr lang="pl-PL"/>
        </a:p>
      </dgm:t>
    </dgm:pt>
    <dgm:pt modelId="{70352258-1D18-4547-A493-B1FF7F77C004}" type="pres">
      <dgm:prSet presAssocID="{D24196A0-24E3-4A40-86BD-C73524AE8CFB}" presName="composite" presStyleCnt="0">
        <dgm:presLayoutVars>
          <dgm:chMax val="5"/>
          <dgm:dir/>
          <dgm:resizeHandles val="exact"/>
        </dgm:presLayoutVars>
      </dgm:prSet>
      <dgm:spPr/>
    </dgm:pt>
    <dgm:pt modelId="{3C108A31-057F-47E3-A695-F382F671E192}" type="pres">
      <dgm:prSet presAssocID="{BD39020B-7033-49EB-A50A-D0767B3E33E9}" presName="circle1" presStyleLbl="lnNode1" presStyleIdx="0" presStyleCnt="3"/>
      <dgm:spPr>
        <a:solidFill>
          <a:schemeClr val="accent2">
            <a:lumMod val="60000"/>
            <a:lumOff val="40000"/>
          </a:schemeClr>
        </a:solidFill>
      </dgm:spPr>
    </dgm:pt>
    <dgm:pt modelId="{ED27B99C-D6E1-4CE6-8C16-D56B2C5C21FF}" type="pres">
      <dgm:prSet presAssocID="{BD39020B-7033-49EB-A50A-D0767B3E33E9}" presName="text1" presStyleLbl="revTx" presStyleIdx="0" presStyleCnt="3">
        <dgm:presLayoutVars>
          <dgm:bulletEnabled val="1"/>
        </dgm:presLayoutVars>
      </dgm:prSet>
      <dgm:spPr/>
      <dgm:t>
        <a:bodyPr/>
        <a:lstStyle/>
        <a:p>
          <a:endParaRPr lang="cs-CZ"/>
        </a:p>
      </dgm:t>
    </dgm:pt>
    <dgm:pt modelId="{EB52525E-8997-4659-94F2-92FCC0FCFD8B}" type="pres">
      <dgm:prSet presAssocID="{BD39020B-7033-49EB-A50A-D0767B3E33E9}" presName="line1" presStyleLbl="callout" presStyleIdx="0" presStyleCnt="6"/>
      <dgm:spPr>
        <a:ln>
          <a:solidFill>
            <a:srgbClr val="FF0000"/>
          </a:solidFill>
        </a:ln>
      </dgm:spPr>
    </dgm:pt>
    <dgm:pt modelId="{8E7FEA2B-6910-4063-879D-CA3BF7770864}" type="pres">
      <dgm:prSet presAssocID="{BD39020B-7033-49EB-A50A-D0767B3E33E9}" presName="d1" presStyleLbl="callout" presStyleIdx="1" presStyleCnt="6"/>
      <dgm:spPr>
        <a:ln>
          <a:solidFill>
            <a:srgbClr val="FF0000"/>
          </a:solidFill>
        </a:ln>
      </dgm:spPr>
    </dgm:pt>
    <dgm:pt modelId="{BD51D773-0314-4547-9AC5-1C9B1BE8E4B9}" type="pres">
      <dgm:prSet presAssocID="{0193A0FC-C3A8-4CB9-B386-AB93A18FE481}" presName="circle2" presStyleLbl="lnNode1" presStyleIdx="1" presStyleCnt="3"/>
      <dgm:spPr/>
    </dgm:pt>
    <dgm:pt modelId="{CDD6E6C5-E100-44E5-833A-7E89E5BF91D4}" type="pres">
      <dgm:prSet presAssocID="{0193A0FC-C3A8-4CB9-B386-AB93A18FE481}" presName="text2" presStyleLbl="revTx" presStyleIdx="1" presStyleCnt="3">
        <dgm:presLayoutVars>
          <dgm:bulletEnabled val="1"/>
        </dgm:presLayoutVars>
      </dgm:prSet>
      <dgm:spPr/>
      <dgm:t>
        <a:bodyPr/>
        <a:lstStyle/>
        <a:p>
          <a:endParaRPr lang="cs-CZ"/>
        </a:p>
      </dgm:t>
    </dgm:pt>
    <dgm:pt modelId="{A18DEAFF-4E85-43CD-BACB-458060A2D369}" type="pres">
      <dgm:prSet presAssocID="{0193A0FC-C3A8-4CB9-B386-AB93A18FE481}" presName="line2" presStyleLbl="callout" presStyleIdx="2" presStyleCnt="6"/>
      <dgm:spPr>
        <a:ln>
          <a:solidFill>
            <a:srgbClr val="FF0000"/>
          </a:solidFill>
        </a:ln>
      </dgm:spPr>
    </dgm:pt>
    <dgm:pt modelId="{2BFE619A-FD4F-4EB4-8D54-C9F1685D4E47}" type="pres">
      <dgm:prSet presAssocID="{0193A0FC-C3A8-4CB9-B386-AB93A18FE481}" presName="d2" presStyleLbl="callout" presStyleIdx="3" presStyleCnt="6" custLinFactNeighborY="0"/>
      <dgm:spPr>
        <a:ln>
          <a:solidFill>
            <a:srgbClr val="FF0000"/>
          </a:solidFill>
        </a:ln>
      </dgm:spPr>
    </dgm:pt>
    <dgm:pt modelId="{0C5D4AD1-3BAE-4329-B990-607EFB98EA2D}" type="pres">
      <dgm:prSet presAssocID="{A8731CE1-95C6-4671-8412-D32B128A80AB}" presName="circle3" presStyleLbl="lnNode1" presStyleIdx="2" presStyleCnt="3"/>
      <dgm:spPr>
        <a:solidFill>
          <a:schemeClr val="accent5">
            <a:lumMod val="50000"/>
          </a:schemeClr>
        </a:solidFill>
      </dgm:spPr>
    </dgm:pt>
    <dgm:pt modelId="{99942730-66F6-4D71-A3E3-4F330704EE0B}" type="pres">
      <dgm:prSet presAssocID="{A8731CE1-95C6-4671-8412-D32B128A80AB}" presName="text3" presStyleLbl="revTx" presStyleIdx="2" presStyleCnt="3">
        <dgm:presLayoutVars>
          <dgm:bulletEnabled val="1"/>
        </dgm:presLayoutVars>
      </dgm:prSet>
      <dgm:spPr/>
      <dgm:t>
        <a:bodyPr/>
        <a:lstStyle/>
        <a:p>
          <a:endParaRPr lang="cs-CZ"/>
        </a:p>
      </dgm:t>
    </dgm:pt>
    <dgm:pt modelId="{51A2AD37-B6DA-42DC-8BA9-E35CC80A917B}" type="pres">
      <dgm:prSet presAssocID="{A8731CE1-95C6-4671-8412-D32B128A80AB}" presName="line3" presStyleLbl="callout" presStyleIdx="4" presStyleCnt="6"/>
      <dgm:spPr>
        <a:ln>
          <a:solidFill>
            <a:srgbClr val="FF0000"/>
          </a:solidFill>
        </a:ln>
      </dgm:spPr>
    </dgm:pt>
    <dgm:pt modelId="{1FB0369E-E228-4663-84D4-AC303457F7CF}" type="pres">
      <dgm:prSet presAssocID="{A8731CE1-95C6-4671-8412-D32B128A80AB}" presName="d3" presStyleLbl="callout" presStyleIdx="5" presStyleCnt="6"/>
      <dgm:spPr>
        <a:ln>
          <a:solidFill>
            <a:srgbClr val="FF0000"/>
          </a:solidFill>
        </a:ln>
      </dgm:spPr>
    </dgm:pt>
  </dgm:ptLst>
  <dgm:cxnLst>
    <dgm:cxn modelId="{19309F18-A992-4711-A952-E050984D91CA}" type="presOf" srcId="{A8731CE1-95C6-4671-8412-D32B128A80AB}" destId="{99942730-66F6-4D71-A3E3-4F330704EE0B}" srcOrd="0" destOrd="0" presId="urn:microsoft.com/office/officeart/2005/8/layout/target1"/>
    <dgm:cxn modelId="{03492407-080B-4629-BB24-EE5CC22416AA}" srcId="{D24196A0-24E3-4A40-86BD-C73524AE8CFB}" destId="{0193A0FC-C3A8-4CB9-B386-AB93A18FE481}" srcOrd="1" destOrd="0" parTransId="{2A5CE632-A61F-4103-9BBF-2D666710534C}" sibTransId="{3A811BA0-86CD-46E0-81E3-52EDE6443022}"/>
    <dgm:cxn modelId="{A9FC4E50-0B1A-4B6C-87D3-1CA01FEF52C0}" srcId="{D24196A0-24E3-4A40-86BD-C73524AE8CFB}" destId="{BD39020B-7033-49EB-A50A-D0767B3E33E9}" srcOrd="0" destOrd="0" parTransId="{5F0930CC-0A57-47E0-B0A8-976CBF4E0086}" sibTransId="{65BD6904-3521-45CF-8BB2-D9384FE185D7}"/>
    <dgm:cxn modelId="{2A094B28-6216-4040-9EDE-741AC1278437}" type="presOf" srcId="{0193A0FC-C3A8-4CB9-B386-AB93A18FE481}" destId="{CDD6E6C5-E100-44E5-833A-7E89E5BF91D4}" srcOrd="0" destOrd="0" presId="urn:microsoft.com/office/officeart/2005/8/layout/target1"/>
    <dgm:cxn modelId="{2CB6DB16-E9B9-4898-A040-1D4DC408B01E}" type="presOf" srcId="{D24196A0-24E3-4A40-86BD-C73524AE8CFB}" destId="{70352258-1D18-4547-A493-B1FF7F77C004}" srcOrd="0" destOrd="0" presId="urn:microsoft.com/office/officeart/2005/8/layout/target1"/>
    <dgm:cxn modelId="{373A5D37-8334-4945-B345-06311F074810}" type="presOf" srcId="{BD39020B-7033-49EB-A50A-D0767B3E33E9}" destId="{ED27B99C-D6E1-4CE6-8C16-D56B2C5C21FF}" srcOrd="0" destOrd="0" presId="urn:microsoft.com/office/officeart/2005/8/layout/target1"/>
    <dgm:cxn modelId="{F12974D2-0B04-4ACA-9020-E109D72799F9}" srcId="{D24196A0-24E3-4A40-86BD-C73524AE8CFB}" destId="{A8731CE1-95C6-4671-8412-D32B128A80AB}" srcOrd="2" destOrd="0" parTransId="{39CB505F-B06B-4773-886D-19D2631F8D7E}" sibTransId="{CC550ABC-F170-4565-8EE8-58927820103F}"/>
    <dgm:cxn modelId="{EAFB3FDA-4231-454E-882A-F41B0E03A2FC}" type="presParOf" srcId="{70352258-1D18-4547-A493-B1FF7F77C004}" destId="{3C108A31-057F-47E3-A695-F382F671E192}" srcOrd="0" destOrd="0" presId="urn:microsoft.com/office/officeart/2005/8/layout/target1"/>
    <dgm:cxn modelId="{702B62BF-1F0C-4DA9-A5EF-7905A43E5A0C}" type="presParOf" srcId="{70352258-1D18-4547-A493-B1FF7F77C004}" destId="{ED27B99C-D6E1-4CE6-8C16-D56B2C5C21FF}" srcOrd="1" destOrd="0" presId="urn:microsoft.com/office/officeart/2005/8/layout/target1"/>
    <dgm:cxn modelId="{AC0A68C7-1F2D-4C86-93C8-3F6D6583C1FB}" type="presParOf" srcId="{70352258-1D18-4547-A493-B1FF7F77C004}" destId="{EB52525E-8997-4659-94F2-92FCC0FCFD8B}" srcOrd="2" destOrd="0" presId="urn:microsoft.com/office/officeart/2005/8/layout/target1"/>
    <dgm:cxn modelId="{56C0AEFB-52FE-4027-816E-00BA32B3EAB5}" type="presParOf" srcId="{70352258-1D18-4547-A493-B1FF7F77C004}" destId="{8E7FEA2B-6910-4063-879D-CA3BF7770864}" srcOrd="3" destOrd="0" presId="urn:microsoft.com/office/officeart/2005/8/layout/target1"/>
    <dgm:cxn modelId="{536FA7B6-2648-48E6-87A9-F78504994A2F}" type="presParOf" srcId="{70352258-1D18-4547-A493-B1FF7F77C004}" destId="{BD51D773-0314-4547-9AC5-1C9B1BE8E4B9}" srcOrd="4" destOrd="0" presId="urn:microsoft.com/office/officeart/2005/8/layout/target1"/>
    <dgm:cxn modelId="{2FFCA1A1-EEEF-46C3-A7EF-270DC52363C8}" type="presParOf" srcId="{70352258-1D18-4547-A493-B1FF7F77C004}" destId="{CDD6E6C5-E100-44E5-833A-7E89E5BF91D4}" srcOrd="5" destOrd="0" presId="urn:microsoft.com/office/officeart/2005/8/layout/target1"/>
    <dgm:cxn modelId="{7FE9A19B-41EC-40EC-882E-DBAE48E3692B}" type="presParOf" srcId="{70352258-1D18-4547-A493-B1FF7F77C004}" destId="{A18DEAFF-4E85-43CD-BACB-458060A2D369}" srcOrd="6" destOrd="0" presId="urn:microsoft.com/office/officeart/2005/8/layout/target1"/>
    <dgm:cxn modelId="{8C2E681A-434A-498E-9F65-0627D4C93952}" type="presParOf" srcId="{70352258-1D18-4547-A493-B1FF7F77C004}" destId="{2BFE619A-FD4F-4EB4-8D54-C9F1685D4E47}" srcOrd="7" destOrd="0" presId="urn:microsoft.com/office/officeart/2005/8/layout/target1"/>
    <dgm:cxn modelId="{C07EF6E6-D2D2-4B01-A417-31D34B22152C}" type="presParOf" srcId="{70352258-1D18-4547-A493-B1FF7F77C004}" destId="{0C5D4AD1-3BAE-4329-B990-607EFB98EA2D}" srcOrd="8" destOrd="0" presId="urn:microsoft.com/office/officeart/2005/8/layout/target1"/>
    <dgm:cxn modelId="{08D55917-84C1-4425-9591-9116EC08DE79}" type="presParOf" srcId="{70352258-1D18-4547-A493-B1FF7F77C004}" destId="{99942730-66F6-4D71-A3E3-4F330704EE0B}" srcOrd="9" destOrd="0" presId="urn:microsoft.com/office/officeart/2005/8/layout/target1"/>
    <dgm:cxn modelId="{3EDDD5B7-3D1E-44E9-AF86-72F521C20990}" type="presParOf" srcId="{70352258-1D18-4547-A493-B1FF7F77C004}" destId="{51A2AD37-B6DA-42DC-8BA9-E35CC80A917B}" srcOrd="10" destOrd="0" presId="urn:microsoft.com/office/officeart/2005/8/layout/target1"/>
    <dgm:cxn modelId="{26C183AB-FCCD-4324-9B19-BC9F14399600}" type="presParOf" srcId="{70352258-1D18-4547-A493-B1FF7F77C004}" destId="{1FB0369E-E228-4663-84D4-AC303457F7CF}" srcOrd="11" destOrd="0" presId="urn:microsoft.com/office/officeart/2005/8/layout/target1"/>
  </dgm:cxnLst>
  <dgm:bg/>
  <dgm:whole>
    <a:ln>
      <a:solidFill>
        <a:srgbClr val="FF000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5D4AD1-3BAE-4329-B990-607EFB98EA2D}">
      <dsp:nvSpPr>
        <dsp:cNvPr id="0" name=""/>
        <dsp:cNvSpPr/>
      </dsp:nvSpPr>
      <dsp:spPr>
        <a:xfrm>
          <a:off x="168864" y="1714499"/>
          <a:ext cx="5143500" cy="5143500"/>
        </a:xfrm>
        <a:prstGeom prst="ellipse">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51D773-0314-4547-9AC5-1C9B1BE8E4B9}">
      <dsp:nvSpPr>
        <dsp:cNvPr id="0" name=""/>
        <dsp:cNvSpPr/>
      </dsp:nvSpPr>
      <dsp:spPr>
        <a:xfrm>
          <a:off x="1197564" y="2743200"/>
          <a:ext cx="3086100" cy="30861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108A31-057F-47E3-A695-F382F671E192}">
      <dsp:nvSpPr>
        <dsp:cNvPr id="0" name=""/>
        <dsp:cNvSpPr/>
      </dsp:nvSpPr>
      <dsp:spPr>
        <a:xfrm>
          <a:off x="2226264" y="3771900"/>
          <a:ext cx="1028700" cy="1028700"/>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27B99C-D6E1-4CE6-8C16-D56B2C5C21FF}">
      <dsp:nvSpPr>
        <dsp:cNvPr id="0" name=""/>
        <dsp:cNvSpPr/>
      </dsp:nvSpPr>
      <dsp:spPr>
        <a:xfrm>
          <a:off x="6169614" y="0"/>
          <a:ext cx="2571750" cy="1500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36830" rIns="36830" bIns="368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r-HR" altLang="pl-PL" sz="2900" b="0" i="0" u="none" strike="noStrike" kern="1200" cap="none" normalizeH="0" baseline="0" dirty="0">
              <a:ln>
                <a:noFill/>
              </a:ln>
              <a:solidFill>
                <a:srgbClr val="FF0000"/>
              </a:solidFill>
              <a:effectLst/>
              <a:latin typeface="Arial" panose="020B0604020202020204" pitchFamily="34" charset="0"/>
              <a:ea typeface="Calibri" panose="020F0502020204030204" pitchFamily="34" charset="0"/>
              <a:cs typeface="Times New Roman" panose="02020603050405020304" pitchFamily="18" charset="0"/>
            </a:rPr>
            <a:t>e. lidová</a:t>
          </a:r>
          <a:endParaRPr kumimoji="0" lang="hr-HR" altLang="pl-PL" sz="2900" b="0" i="0" u="none" strike="noStrike" kern="1200" cap="none" normalizeH="0" baseline="0" dirty="0">
            <a:ln>
              <a:noFill/>
            </a:ln>
            <a:solidFill>
              <a:srgbClr val="FF0000"/>
            </a:solidFill>
            <a:effectLst/>
            <a:latin typeface="Arial" panose="020B0604020202020204" pitchFamily="34" charset="0"/>
          </a:endParaRPr>
        </a:p>
      </dsp:txBody>
      <dsp:txXfrm>
        <a:off x="6169614" y="0"/>
        <a:ext cx="2571750" cy="1500187"/>
      </dsp:txXfrm>
    </dsp:sp>
    <dsp:sp modelId="{EB52525E-8997-4659-94F2-92FCC0FCFD8B}">
      <dsp:nvSpPr>
        <dsp:cNvPr id="0" name=""/>
        <dsp:cNvSpPr/>
      </dsp:nvSpPr>
      <dsp:spPr>
        <a:xfrm>
          <a:off x="5526676" y="750093"/>
          <a:ext cx="642937" cy="0"/>
        </a:xfrm>
        <a:prstGeom prst="line">
          <a:avLst/>
        </a:prstGeom>
        <a:solidFill>
          <a:schemeClr val="accent1">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sp>
    <dsp:sp modelId="{8E7FEA2B-6910-4063-879D-CA3BF7770864}">
      <dsp:nvSpPr>
        <dsp:cNvPr id="0" name=""/>
        <dsp:cNvSpPr/>
      </dsp:nvSpPr>
      <dsp:spPr>
        <a:xfrm rot="5400000">
          <a:off x="2364709" y="1126855"/>
          <a:ext cx="3535299" cy="2783490"/>
        </a:xfrm>
        <a:prstGeom prst="line">
          <a:avLst/>
        </a:prstGeom>
        <a:solidFill>
          <a:schemeClr val="accent1">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sp>
    <dsp:sp modelId="{CDD6E6C5-E100-44E5-833A-7E89E5BF91D4}">
      <dsp:nvSpPr>
        <dsp:cNvPr id="0" name=""/>
        <dsp:cNvSpPr/>
      </dsp:nvSpPr>
      <dsp:spPr>
        <a:xfrm>
          <a:off x="6169614" y="1500187"/>
          <a:ext cx="2571750" cy="1500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36830" rIns="36830" bIns="368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r-HR" altLang="pl-PL" sz="2900" b="0" i="0" u="none" strike="noStrike" kern="1200" cap="none" normalizeH="0" baseline="0" dirty="0">
              <a:ln>
                <a:noFill/>
              </a:ln>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e. </a:t>
          </a:r>
          <a:r>
            <a:rPr kumimoji="0" lang="hr-HR" altLang="pl-PL" sz="2900" b="0" i="0" u="none" strike="noStrike" kern="1200" cap="none" normalizeH="0" baseline="0" dirty="0" smtClean="0">
              <a:ln>
                <a:noFill/>
              </a:ln>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(celo)národní</a:t>
          </a:r>
          <a:endParaRPr kumimoji="0" lang="hr-HR" altLang="pl-PL" sz="2900" b="0" i="0" u="none" strike="noStrike" kern="1200" cap="none" normalizeH="0" baseline="0" dirty="0">
            <a:ln>
              <a:noFill/>
            </a:ln>
            <a:solidFill>
              <a:schemeClr val="tx2">
                <a:lumMod val="75000"/>
              </a:schemeClr>
            </a:solidFill>
            <a:effectLst/>
            <a:latin typeface="Arial" panose="020B0604020202020204" pitchFamily="34" charset="0"/>
          </a:endParaRPr>
        </a:p>
      </dsp:txBody>
      <dsp:txXfrm>
        <a:off x="6169614" y="1500187"/>
        <a:ext cx="2571750" cy="1500187"/>
      </dsp:txXfrm>
    </dsp:sp>
    <dsp:sp modelId="{A18DEAFF-4E85-43CD-BACB-458060A2D369}">
      <dsp:nvSpPr>
        <dsp:cNvPr id="0" name=""/>
        <dsp:cNvSpPr/>
      </dsp:nvSpPr>
      <dsp:spPr>
        <a:xfrm>
          <a:off x="5526676" y="2250281"/>
          <a:ext cx="642937" cy="0"/>
        </a:xfrm>
        <a:prstGeom prst="line">
          <a:avLst/>
        </a:prstGeom>
        <a:solidFill>
          <a:schemeClr val="accent1">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sp>
    <dsp:sp modelId="{2BFE619A-FD4F-4EB4-8D54-C9F1685D4E47}">
      <dsp:nvSpPr>
        <dsp:cNvPr id="0" name=""/>
        <dsp:cNvSpPr/>
      </dsp:nvSpPr>
      <dsp:spPr>
        <a:xfrm rot="5400000">
          <a:off x="3123547" y="2603639"/>
          <a:ext cx="2754858" cy="2046255"/>
        </a:xfrm>
        <a:prstGeom prst="line">
          <a:avLst/>
        </a:prstGeom>
        <a:solidFill>
          <a:schemeClr val="accent1">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sp>
    <dsp:sp modelId="{99942730-66F6-4D71-A3E3-4F330704EE0B}">
      <dsp:nvSpPr>
        <dsp:cNvPr id="0" name=""/>
        <dsp:cNvSpPr/>
      </dsp:nvSpPr>
      <dsp:spPr>
        <a:xfrm>
          <a:off x="6169614" y="3000375"/>
          <a:ext cx="2571750" cy="1500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36830" rIns="36830" bIns="368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r-HR" altLang="pl-PL" sz="29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e. srovnávací</a:t>
          </a:r>
          <a:endParaRPr kumimoji="0" lang="hr-HR" altLang="pl-PL" sz="2900" b="0" i="0" u="none" strike="noStrike" kern="1200"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r-HR" altLang="pl-PL" sz="29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(transnárodní)</a:t>
          </a:r>
          <a:endParaRPr kumimoji="0" lang="hr-HR" altLang="pl-PL" sz="2900" b="0" i="0" u="none" strike="noStrike" kern="1200" cap="none" normalizeH="0" baseline="0" dirty="0">
            <a:ln>
              <a:noFill/>
            </a:ln>
            <a:solidFill>
              <a:schemeClr val="tx1"/>
            </a:solidFill>
            <a:effectLst/>
            <a:latin typeface="Arial" panose="020B0604020202020204" pitchFamily="34" charset="0"/>
          </a:endParaRPr>
        </a:p>
      </dsp:txBody>
      <dsp:txXfrm>
        <a:off x="6169614" y="3000375"/>
        <a:ext cx="2571750" cy="1500187"/>
      </dsp:txXfrm>
    </dsp:sp>
    <dsp:sp modelId="{51A2AD37-B6DA-42DC-8BA9-E35CC80A917B}">
      <dsp:nvSpPr>
        <dsp:cNvPr id="0" name=""/>
        <dsp:cNvSpPr/>
      </dsp:nvSpPr>
      <dsp:spPr>
        <a:xfrm>
          <a:off x="5526676" y="3750468"/>
          <a:ext cx="642937" cy="0"/>
        </a:xfrm>
        <a:prstGeom prst="line">
          <a:avLst/>
        </a:prstGeom>
        <a:solidFill>
          <a:schemeClr val="accent1">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sp>
    <dsp:sp modelId="{1FB0369E-E228-4663-84D4-AC303457F7CF}">
      <dsp:nvSpPr>
        <dsp:cNvPr id="0" name=""/>
        <dsp:cNvSpPr/>
      </dsp:nvSpPr>
      <dsp:spPr>
        <a:xfrm rot="5400000">
          <a:off x="3883328" y="4079224"/>
          <a:ext cx="1968246" cy="1309020"/>
        </a:xfrm>
        <a:prstGeom prst="line">
          <a:avLst/>
        </a:prstGeom>
        <a:solidFill>
          <a:schemeClr val="accent1">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24T17:14:28.234"/>
    </inkml:context>
    <inkml:brush xml:id="br0">
      <inkml:brushProperty name="width" value="0.035" units="cm"/>
      <inkml:brushProperty name="height" value="0.035" units="cm"/>
    </inkml:brush>
  </inkml:definitions>
  <inkml:trace contextRef="#ctx0" brushRef="#br0">0 6 24575,'0'-5'0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24T20:29:04.750"/>
    </inkml:context>
    <inkml:brush xml:id="br0">
      <inkml:brushProperty name="width" value="0.05" units="cm"/>
      <inkml:brushProperty name="height" value="0.05" units="cm"/>
      <inkml:brushProperty name="color" value="#E71224"/>
    </inkml:brush>
  </inkml:definitions>
  <inkml:trace contextRef="#ctx0" brushRef="#br0">1 1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24T20:32:24.187"/>
    </inkml:context>
    <inkml:brush xml:id="br0">
      <inkml:brushProperty name="width" value="0.05" units="cm"/>
      <inkml:brushProperty name="height" value="0.3" units="cm"/>
      <inkml:brushProperty name="ignorePressure" value="1"/>
      <inkml:brushProperty name="inkEffects" value="pencil"/>
    </inkml:brush>
  </inkml:definitions>
  <inkml:trace contextRef="#ctx0" brushRef="#br0">0 1,'0'0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24T20:32:43.869"/>
    </inkml:context>
    <inkml:brush xml:id="br0">
      <inkml:brushProperty name="width" value="0.05" units="cm"/>
      <inkml:brushProperty name="height" value="0.3" units="cm"/>
      <inkml:brushProperty name="ignorePressure" value="1"/>
      <inkml:brushProperty name="inkEffects" value="pencil"/>
    </inkml:brush>
  </inkml:definitions>
  <inkml:trace contextRef="#ctx0" brushRef="#br0">0 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24T20:32:45.306"/>
    </inkml:context>
    <inkml:brush xml:id="br0">
      <inkml:brushProperty name="width" value="0.05" units="cm"/>
      <inkml:brushProperty name="height" value="0.3" units="cm"/>
      <inkml:brushProperty name="ignorePressure" value="1"/>
      <inkml:brushProperty name="inkEffects" value="pencil"/>
    </inkml:brush>
  </inkml:definitions>
  <inkml:trace contextRef="#ctx0" brushRef="#br0">0 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24T20:49:58.741"/>
    </inkml:context>
    <inkml:brush xml:id="br0">
      <inkml:brushProperty name="width" value="0.05" units="cm"/>
      <inkml:brushProperty name="height" value="0.3" units="cm"/>
      <inkml:brushProperty name="color" value="#E71224"/>
      <inkml:brushProperty name="ignorePressure" value="1"/>
      <inkml:brushProperty name="inkEffects" value="pencil"/>
    </inkml:brush>
  </inkml:definitions>
  <inkml:trace contextRef="#ctx0" brushRef="#br0">1 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5AE4D5-FE18-4576-8E76-700A3DD715C7}" type="datetimeFigureOut">
              <a:rPr lang="cs-CZ" smtClean="0"/>
              <a:t>16.11.2023</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531A0-FF58-4BEF-9311-EEFBDC75C8DE}" type="slidenum">
              <a:rPr lang="cs-CZ" smtClean="0"/>
              <a:t>‹#›</a:t>
            </a:fld>
            <a:endParaRPr lang="cs-CZ"/>
          </a:p>
        </p:txBody>
      </p:sp>
    </p:spTree>
    <p:extLst>
      <p:ext uri="{BB962C8B-B14F-4D97-AF65-F5344CB8AC3E}">
        <p14:creationId xmlns:p14="http://schemas.microsoft.com/office/powerpoint/2010/main" val="12097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FC531A0-FF58-4BEF-9311-EEFBDC75C8DE}" type="slidenum">
              <a:rPr lang="cs-CZ" smtClean="0"/>
              <a:t>2</a:t>
            </a:fld>
            <a:endParaRPr lang="cs-CZ"/>
          </a:p>
        </p:txBody>
      </p:sp>
    </p:spTree>
    <p:extLst>
      <p:ext uri="{BB962C8B-B14F-4D97-AF65-F5344CB8AC3E}">
        <p14:creationId xmlns:p14="http://schemas.microsoft.com/office/powerpoint/2010/main" val="570208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4D2CFDC-5A91-432B-B1C8-B868FB6FC25F}" type="datetimeFigureOut">
              <a:rPr lang="pl-PL" smtClean="0"/>
              <a:t>16.11.2023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48970FE-3462-40C2-9551-8FABA9A2D225}" type="slidenum">
              <a:rPr lang="pl-PL" smtClean="0"/>
              <a:t>‹#›</a:t>
            </a:fld>
            <a:endParaRPr lang="pl-PL"/>
          </a:p>
        </p:txBody>
      </p:sp>
    </p:spTree>
    <p:extLst>
      <p:ext uri="{BB962C8B-B14F-4D97-AF65-F5344CB8AC3E}">
        <p14:creationId xmlns:p14="http://schemas.microsoft.com/office/powerpoint/2010/main" val="147807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4D2CFDC-5A91-432B-B1C8-B868FB6FC25F}" type="datetimeFigureOut">
              <a:rPr lang="pl-PL" smtClean="0"/>
              <a:t>16.11.2023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48970FE-3462-40C2-9551-8FABA9A2D225}" type="slidenum">
              <a:rPr lang="pl-PL" smtClean="0"/>
              <a:t>‹#›</a:t>
            </a:fld>
            <a:endParaRPr lang="pl-PL"/>
          </a:p>
        </p:txBody>
      </p:sp>
    </p:spTree>
    <p:extLst>
      <p:ext uri="{BB962C8B-B14F-4D97-AF65-F5344CB8AC3E}">
        <p14:creationId xmlns:p14="http://schemas.microsoft.com/office/powerpoint/2010/main" val="333695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4D2CFDC-5A91-432B-B1C8-B868FB6FC25F}" type="datetimeFigureOut">
              <a:rPr lang="pl-PL" smtClean="0"/>
              <a:t>16.11.2023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48970FE-3462-40C2-9551-8FABA9A2D225}" type="slidenum">
              <a:rPr lang="pl-PL" smtClean="0"/>
              <a:t>‹#›</a:t>
            </a:fld>
            <a:endParaRPr lang="pl-PL"/>
          </a:p>
        </p:txBody>
      </p:sp>
    </p:spTree>
    <p:extLst>
      <p:ext uri="{BB962C8B-B14F-4D97-AF65-F5344CB8AC3E}">
        <p14:creationId xmlns:p14="http://schemas.microsoft.com/office/powerpoint/2010/main" val="3295224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4D2CFDC-5A91-432B-B1C8-B868FB6FC25F}" type="datetimeFigureOut">
              <a:rPr lang="pl-PL" smtClean="0"/>
              <a:t>16.11.2023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48970FE-3462-40C2-9551-8FABA9A2D225}" type="slidenum">
              <a:rPr lang="pl-PL" smtClean="0"/>
              <a:t>‹#›</a:t>
            </a:fld>
            <a:endParaRPr lang="pl-PL"/>
          </a:p>
        </p:txBody>
      </p:sp>
    </p:spTree>
    <p:extLst>
      <p:ext uri="{BB962C8B-B14F-4D97-AF65-F5344CB8AC3E}">
        <p14:creationId xmlns:p14="http://schemas.microsoft.com/office/powerpoint/2010/main" val="3613110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4D2CFDC-5A91-432B-B1C8-B868FB6FC25F}" type="datetimeFigureOut">
              <a:rPr lang="pl-PL" smtClean="0"/>
              <a:t>16.11.2023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48970FE-3462-40C2-9551-8FABA9A2D225}" type="slidenum">
              <a:rPr lang="pl-PL" smtClean="0"/>
              <a:t>‹#›</a:t>
            </a:fld>
            <a:endParaRPr lang="pl-PL"/>
          </a:p>
        </p:txBody>
      </p:sp>
    </p:spTree>
    <p:extLst>
      <p:ext uri="{BB962C8B-B14F-4D97-AF65-F5344CB8AC3E}">
        <p14:creationId xmlns:p14="http://schemas.microsoft.com/office/powerpoint/2010/main" val="2836521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4D2CFDC-5A91-432B-B1C8-B868FB6FC25F}" type="datetimeFigureOut">
              <a:rPr lang="pl-PL" smtClean="0"/>
              <a:t>16.11.2023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48970FE-3462-40C2-9551-8FABA9A2D225}" type="slidenum">
              <a:rPr lang="pl-PL" smtClean="0"/>
              <a:t>‹#›</a:t>
            </a:fld>
            <a:endParaRPr lang="pl-PL"/>
          </a:p>
        </p:txBody>
      </p:sp>
    </p:spTree>
    <p:extLst>
      <p:ext uri="{BB962C8B-B14F-4D97-AF65-F5344CB8AC3E}">
        <p14:creationId xmlns:p14="http://schemas.microsoft.com/office/powerpoint/2010/main" val="3672966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4D2CFDC-5A91-432B-B1C8-B868FB6FC25F}" type="datetimeFigureOut">
              <a:rPr lang="pl-PL" smtClean="0"/>
              <a:t>16.11.2023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48970FE-3462-40C2-9551-8FABA9A2D225}" type="slidenum">
              <a:rPr lang="pl-PL" smtClean="0"/>
              <a:t>‹#›</a:t>
            </a:fld>
            <a:endParaRPr lang="pl-PL"/>
          </a:p>
        </p:txBody>
      </p:sp>
    </p:spTree>
    <p:extLst>
      <p:ext uri="{BB962C8B-B14F-4D97-AF65-F5344CB8AC3E}">
        <p14:creationId xmlns:p14="http://schemas.microsoft.com/office/powerpoint/2010/main" val="2824518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4D2CFDC-5A91-432B-B1C8-B868FB6FC25F}" type="datetimeFigureOut">
              <a:rPr lang="pl-PL" smtClean="0"/>
              <a:t>16.11.2023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48970FE-3462-40C2-9551-8FABA9A2D225}" type="slidenum">
              <a:rPr lang="pl-PL" smtClean="0"/>
              <a:t>‹#›</a:t>
            </a:fld>
            <a:endParaRPr lang="pl-PL"/>
          </a:p>
        </p:txBody>
      </p:sp>
    </p:spTree>
    <p:extLst>
      <p:ext uri="{BB962C8B-B14F-4D97-AF65-F5344CB8AC3E}">
        <p14:creationId xmlns:p14="http://schemas.microsoft.com/office/powerpoint/2010/main" val="1045562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4D2CFDC-5A91-432B-B1C8-B868FB6FC25F}" type="datetimeFigureOut">
              <a:rPr lang="pl-PL" smtClean="0"/>
              <a:t>16.11.2023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48970FE-3462-40C2-9551-8FABA9A2D225}" type="slidenum">
              <a:rPr lang="pl-PL" smtClean="0"/>
              <a:t>‹#›</a:t>
            </a:fld>
            <a:endParaRPr lang="pl-PL"/>
          </a:p>
        </p:txBody>
      </p:sp>
    </p:spTree>
    <p:extLst>
      <p:ext uri="{BB962C8B-B14F-4D97-AF65-F5344CB8AC3E}">
        <p14:creationId xmlns:p14="http://schemas.microsoft.com/office/powerpoint/2010/main" val="2184607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4D2CFDC-5A91-432B-B1C8-B868FB6FC25F}" type="datetimeFigureOut">
              <a:rPr lang="pl-PL" smtClean="0"/>
              <a:t>16.11.2023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48970FE-3462-40C2-9551-8FABA9A2D225}" type="slidenum">
              <a:rPr lang="pl-PL" smtClean="0"/>
              <a:t>‹#›</a:t>
            </a:fld>
            <a:endParaRPr lang="pl-PL"/>
          </a:p>
        </p:txBody>
      </p:sp>
    </p:spTree>
    <p:extLst>
      <p:ext uri="{BB962C8B-B14F-4D97-AF65-F5344CB8AC3E}">
        <p14:creationId xmlns:p14="http://schemas.microsoft.com/office/powerpoint/2010/main" val="2510878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4D2CFDC-5A91-432B-B1C8-B868FB6FC25F}" type="datetimeFigureOut">
              <a:rPr lang="pl-PL" smtClean="0"/>
              <a:t>16.11.2023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48970FE-3462-40C2-9551-8FABA9A2D225}" type="slidenum">
              <a:rPr lang="pl-PL" smtClean="0"/>
              <a:t>‹#›</a:t>
            </a:fld>
            <a:endParaRPr lang="pl-PL"/>
          </a:p>
        </p:txBody>
      </p:sp>
    </p:spTree>
    <p:extLst>
      <p:ext uri="{BB962C8B-B14F-4D97-AF65-F5344CB8AC3E}">
        <p14:creationId xmlns:p14="http://schemas.microsoft.com/office/powerpoint/2010/main" val="1037046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2CFDC-5A91-432B-B1C8-B868FB6FC25F}" type="datetimeFigureOut">
              <a:rPr lang="pl-PL" smtClean="0"/>
              <a:t>16.11.2023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970FE-3462-40C2-9551-8FABA9A2D225}" type="slidenum">
              <a:rPr lang="pl-PL" smtClean="0"/>
              <a:t>‹#›</a:t>
            </a:fld>
            <a:endParaRPr lang="pl-PL"/>
          </a:p>
        </p:txBody>
      </p:sp>
    </p:spTree>
    <p:extLst>
      <p:ext uri="{BB962C8B-B14F-4D97-AF65-F5344CB8AC3E}">
        <p14:creationId xmlns:p14="http://schemas.microsoft.com/office/powerpoint/2010/main" val="990910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customXml" Target="../ink/ink5.xml"/><Relationship Id="rId3" Type="http://schemas.openxmlformats.org/officeDocument/2006/relationships/image" Target="../media/image17.png"/><Relationship Id="rId7" Type="http://schemas.openxmlformats.org/officeDocument/2006/relationships/image" Target="../media/image8.png"/><Relationship Id="rId2" Type="http://schemas.openxmlformats.org/officeDocument/2006/relationships/customXml" Target="../ink/ink2.xml"/><Relationship Id="rId1" Type="http://schemas.openxmlformats.org/officeDocument/2006/relationships/slideLayout" Target="../slideLayouts/slideLayout2.xml"/><Relationship Id="rId6" Type="http://schemas.openxmlformats.org/officeDocument/2006/relationships/customXml" Target="../ink/ink4.xml"/><Relationship Id="rId5" Type="http://schemas.openxmlformats.org/officeDocument/2006/relationships/image" Target="../media/image7.png"/><Relationship Id="rId10" Type="http://schemas.openxmlformats.org/officeDocument/2006/relationships/image" Target="../media/image9.png"/><Relationship Id="rId4" Type="http://schemas.openxmlformats.org/officeDocument/2006/relationships/customXml" Target="../ink/ink3.xml"/><Relationship Id="rId9" Type="http://schemas.openxmlformats.org/officeDocument/2006/relationships/customXml" Target="../ink/ink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2130425"/>
            <a:ext cx="9144000" cy="1470025"/>
          </a:xfrm>
        </p:spPr>
        <p:txBody>
          <a:bodyPr>
            <a:normAutofit fontScale="90000"/>
          </a:bodyPr>
          <a:lstStyle/>
          <a:p>
            <a:pPr algn="ctr">
              <a:lnSpc>
                <a:spcPct val="115000"/>
              </a:lnSpc>
              <a:spcAft>
                <a:spcPts val="1000"/>
              </a:spcAft>
            </a:pPr>
            <a:r>
              <a:rPr lang="hr-HR" sz="2800" b="1" dirty="0">
                <a:effectLst/>
                <a:latin typeface="Times New Roman" panose="02020603050405020304" pitchFamily="18" charset="0"/>
                <a:ea typeface="Calibri" panose="020F0502020204030204" pitchFamily="34" charset="0"/>
                <a:cs typeface="Times New Roman" panose="02020603050405020304" pitchFamily="18" charset="0"/>
              </a:rPr>
              <a:t>Współczesna etnolingwistyka kognitywna – </a:t>
            </a:r>
            <a:br>
              <a:rPr lang="hr-HR" sz="2800" b="1" dirty="0">
                <a:effectLst/>
                <a:latin typeface="Times New Roman" panose="02020603050405020304" pitchFamily="18" charset="0"/>
                <a:ea typeface="Calibri" panose="020F0502020204030204" pitchFamily="34" charset="0"/>
                <a:cs typeface="Times New Roman" panose="02020603050405020304" pitchFamily="18" charset="0"/>
              </a:rPr>
            </a:br>
            <a:r>
              <a:rPr lang="hr-HR" sz="2800" b="1" dirty="0">
                <a:effectLst/>
                <a:latin typeface="Times New Roman" panose="02020603050405020304" pitchFamily="18" charset="0"/>
                <a:ea typeface="Calibri" panose="020F0502020204030204" pitchFamily="34" charset="0"/>
                <a:cs typeface="Times New Roman" panose="02020603050405020304" pitchFamily="18" charset="0"/>
              </a:rPr>
              <a:t>ludowa, narodowa, porównawcza?</a:t>
            </a:r>
            <a:br>
              <a:rPr lang="hr-HR" sz="2800" b="1" dirty="0">
                <a:effectLst/>
                <a:latin typeface="Times New Roman" panose="02020603050405020304" pitchFamily="18" charset="0"/>
                <a:ea typeface="Calibri" panose="020F0502020204030204" pitchFamily="34" charset="0"/>
                <a:cs typeface="Times New Roman" panose="02020603050405020304" pitchFamily="18" charset="0"/>
              </a:rPr>
            </a:br>
            <a:r>
              <a:rPr lang="hr-HR" sz="2800" b="1" dirty="0">
                <a:effectLst/>
                <a:latin typeface="Times New Roman" panose="02020603050405020304" pitchFamily="18" charset="0"/>
                <a:ea typeface="Calibri" panose="020F0502020204030204" pitchFamily="34" charset="0"/>
                <a:cs typeface="Times New Roman" panose="02020603050405020304" pitchFamily="18" charset="0"/>
              </a:rPr>
              <a:t/>
            </a:r>
            <a:br>
              <a:rPr lang="hr-HR" sz="2800" b="1" dirty="0">
                <a:effectLst/>
                <a:latin typeface="Times New Roman" panose="02020603050405020304" pitchFamily="18" charset="0"/>
                <a:ea typeface="Calibri" panose="020F0502020204030204" pitchFamily="34" charset="0"/>
                <a:cs typeface="Times New Roman" panose="02020603050405020304" pitchFamily="18" charset="0"/>
              </a:rPr>
            </a:br>
            <a:r>
              <a:rPr lang="hr-HR" sz="2800" b="1" dirty="0">
                <a:latin typeface="Times New Roman" panose="02020603050405020304" pitchFamily="18" charset="0"/>
                <a:ea typeface="Calibri" panose="020F0502020204030204" pitchFamily="34" charset="0"/>
                <a:cs typeface="Times New Roman" panose="02020603050405020304" pitchFamily="18" charset="0"/>
              </a:rPr>
              <a:t>Současná kognitivní</a:t>
            </a:r>
            <a:r>
              <a:rPr lang="hr-HR" sz="2800" b="1" dirty="0">
                <a:effectLst/>
                <a:latin typeface="Times New Roman" panose="02020603050405020304" pitchFamily="18" charset="0"/>
                <a:ea typeface="Calibri" panose="020F0502020204030204" pitchFamily="34" charset="0"/>
                <a:cs typeface="Times New Roman" panose="02020603050405020304" pitchFamily="18" charset="0"/>
              </a:rPr>
              <a:t> etnolingwistyka – </a:t>
            </a:r>
            <a:br>
              <a:rPr lang="hr-HR" sz="2800" b="1" dirty="0">
                <a:effectLst/>
                <a:latin typeface="Times New Roman" panose="02020603050405020304" pitchFamily="18" charset="0"/>
                <a:ea typeface="Calibri" panose="020F0502020204030204" pitchFamily="34" charset="0"/>
                <a:cs typeface="Times New Roman" panose="02020603050405020304" pitchFamily="18" charset="0"/>
              </a:rPr>
            </a:br>
            <a:r>
              <a:rPr lang="hr-HR" sz="2800" b="1" dirty="0">
                <a:effectLst/>
                <a:latin typeface="Times New Roman" panose="02020603050405020304" pitchFamily="18" charset="0"/>
                <a:ea typeface="Calibri" panose="020F0502020204030204" pitchFamily="34" charset="0"/>
                <a:cs typeface="Times New Roman" panose="02020603050405020304" pitchFamily="18" charset="0"/>
              </a:rPr>
              <a:t>lidová, národní, srovnávací?</a:t>
            </a:r>
            <a:endParaRPr lang="pl-PL"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Podtytuł 2"/>
          <p:cNvSpPr>
            <a:spLocks noGrp="1"/>
          </p:cNvSpPr>
          <p:nvPr>
            <p:ph type="subTitle" idx="1"/>
          </p:nvPr>
        </p:nvSpPr>
        <p:spPr>
          <a:xfrm>
            <a:off x="0" y="4725144"/>
            <a:ext cx="9144000" cy="2132856"/>
          </a:xfrm>
        </p:spPr>
        <p:txBody>
          <a:bodyPr>
            <a:normAutofit/>
          </a:bodyPr>
          <a:lstStyle/>
          <a:p>
            <a:pPr>
              <a:spcBef>
                <a:spcPts val="0"/>
              </a:spcBef>
            </a:pPr>
            <a:r>
              <a:rPr lang="pl-PL" sz="1800" b="1" dirty="0">
                <a:solidFill>
                  <a:schemeClr val="tx1"/>
                </a:solidFill>
                <a:latin typeface="Times New Roman" panose="02020603050405020304" pitchFamily="18" charset="0"/>
                <a:cs typeface="Times New Roman" panose="02020603050405020304" pitchFamily="18" charset="0"/>
              </a:rPr>
              <a:t>Stanisława </a:t>
            </a:r>
            <a:r>
              <a:rPr lang="pl-PL" sz="1800" b="1" dirty="0" err="1">
                <a:solidFill>
                  <a:schemeClr val="tx1"/>
                </a:solidFill>
                <a:latin typeface="Times New Roman" panose="02020603050405020304" pitchFamily="18" charset="0"/>
                <a:cs typeface="Times New Roman" panose="02020603050405020304" pitchFamily="18" charset="0"/>
              </a:rPr>
              <a:t>Niebrzegowska</a:t>
            </a:r>
            <a:r>
              <a:rPr lang="pl-PL" sz="1800" b="1" dirty="0">
                <a:solidFill>
                  <a:schemeClr val="tx1"/>
                </a:solidFill>
                <a:latin typeface="Times New Roman" panose="02020603050405020304" pitchFamily="18" charset="0"/>
                <a:cs typeface="Times New Roman" panose="02020603050405020304" pitchFamily="18" charset="0"/>
              </a:rPr>
              <a:t>-Bartmińska</a:t>
            </a:r>
          </a:p>
          <a:p>
            <a:pPr>
              <a:spcBef>
                <a:spcPts val="0"/>
              </a:spcBef>
            </a:pPr>
            <a:r>
              <a:rPr lang="pl-PL" sz="1800" b="1" dirty="0">
                <a:solidFill>
                  <a:schemeClr val="tx1"/>
                </a:solidFill>
                <a:latin typeface="Times New Roman" panose="02020603050405020304" pitchFamily="18" charset="0"/>
                <a:cs typeface="Times New Roman" panose="02020603050405020304" pitchFamily="18" charset="0"/>
              </a:rPr>
              <a:t>UMCS, Lublin, Polska</a:t>
            </a:r>
          </a:p>
          <a:p>
            <a:pPr>
              <a:spcBef>
                <a:spcPts val="100"/>
              </a:spcBef>
              <a:spcAft>
                <a:spcPts val="100"/>
              </a:spcAft>
            </a:pPr>
            <a:endParaRPr lang="pl-PL" altLang="pl-PL" sz="1600" b="1" dirty="0">
              <a:solidFill>
                <a:srgbClr val="FF0000"/>
              </a:solidFill>
              <a:latin typeface="Times New Roman" pitchFamily="16" charset="0"/>
            </a:endParaRPr>
          </a:p>
          <a:p>
            <a:endParaRPr lang="pl-PL" sz="1800" dirty="0"/>
          </a:p>
        </p:txBody>
      </p:sp>
    </p:spTree>
    <p:extLst>
      <p:ext uri="{BB962C8B-B14F-4D97-AF65-F5344CB8AC3E}">
        <p14:creationId xmlns:p14="http://schemas.microsoft.com/office/powerpoint/2010/main" val="3013222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965E0D5D-E663-6492-1F80-484154B01B81}"/>
              </a:ext>
            </a:extLst>
          </p:cNvPr>
          <p:cNvSpPr>
            <a:spLocks noGrp="1"/>
          </p:cNvSpPr>
          <p:nvPr>
            <p:ph idx="1"/>
          </p:nvPr>
        </p:nvSpPr>
        <p:spPr>
          <a:xfrm>
            <a:off x="539552" y="0"/>
            <a:ext cx="7704856" cy="6381328"/>
          </a:xfrm>
        </p:spPr>
        <p:txBody>
          <a:bodyPr>
            <a:normAutofit/>
          </a:bodyPr>
          <a:lstStyle/>
          <a:p>
            <a:endParaRPr lang="hr-HR" sz="1800" dirty="0">
              <a:latin typeface="Times New Roman" panose="02020603050405020304" pitchFamily="18" charset="0"/>
              <a:ea typeface="Calibri" panose="020F0502020204030204" pitchFamily="34" charset="0"/>
              <a:cs typeface="Times New Roman" panose="02020603050405020304" pitchFamily="18" charset="0"/>
            </a:endParaRPr>
          </a:p>
          <a:p>
            <a:endParaRPr lang="hr-H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ctr">
              <a:lnSpc>
                <a:spcPct val="115000"/>
              </a:lnSpc>
              <a:spcAft>
                <a:spcPts val="1000"/>
              </a:spcAft>
              <a:buNone/>
            </a:pPr>
            <a:r>
              <a:rPr lang="hr-HR" sz="2400" b="1" dirty="0" smtClean="0">
                <a:effectLst/>
                <a:latin typeface="Times New Roman" panose="02020603050405020304" pitchFamily="18" charset="0"/>
                <a:ea typeface="Calibri" panose="020F0502020204030204" pitchFamily="34" charset="0"/>
                <a:cs typeface="Times New Roman" panose="02020603050405020304" pitchFamily="18" charset="0"/>
              </a:rPr>
              <a:t>Etnolingvistika </a:t>
            </a: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lidová, národní a srovnávací</a:t>
            </a:r>
            <a:endParaRPr lang="hr-HR"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15000"/>
              </a:lnSpc>
              <a:spcAft>
                <a:spcPts val="1000"/>
              </a:spcAft>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Od </a:t>
            </a:r>
            <a:r>
              <a:rPr lang="hr-HR" sz="1800" dirty="0">
                <a:latin typeface="Times New Roman" panose="02020603050405020304" pitchFamily="18" charset="0"/>
                <a:ea typeface="Calibri" panose="020F0502020204030204" pitchFamily="34" charset="0"/>
                <a:cs typeface="Times New Roman" panose="02020603050405020304" pitchFamily="18" charset="0"/>
              </a:rPr>
              <a:t>doby publikace článku</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Anny Tyrpy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Etnolingwistyka ludowa, narodowa, porównawcza – koncepcje  neofilologów i polonistów</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(2006) bylo </a:t>
            </a: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zavedeno</a:t>
            </a:r>
            <a:r>
              <a:rPr lang="hr-HR" sz="1800" dirty="0" smtClean="0">
                <a:latin typeface="Times New Roman" panose="02020603050405020304" pitchFamily="18" charset="0"/>
                <a:ea typeface="Calibri" panose="020F0502020204030204" pitchFamily="34" charset="0"/>
                <a:cs typeface="Times New Roman" panose="02020603050405020304" pitchFamily="18" charset="0"/>
              </a:rPr>
              <a:t> </a:t>
            </a:r>
            <a:r>
              <a:rPr lang="hr-HR" sz="1800" dirty="0">
                <a:latin typeface="Times New Roman" panose="02020603050405020304" pitchFamily="18" charset="0"/>
                <a:ea typeface="Calibri" panose="020F0502020204030204" pitchFamily="34" charset="0"/>
                <a:cs typeface="Times New Roman" panose="02020603050405020304" pitchFamily="18" charset="0"/>
              </a:rPr>
              <a:t>ve vztahu k daným oblastem etnolingvistického </a:t>
            </a:r>
            <a:r>
              <a:rPr lang="hr-HR" sz="1800" dirty="0" smtClean="0">
                <a:latin typeface="Times New Roman" panose="02020603050405020304" pitchFamily="18" charset="0"/>
                <a:ea typeface="Calibri" panose="020F0502020204030204" pitchFamily="34" charset="0"/>
                <a:cs typeface="Times New Roman" panose="02020603050405020304" pitchFamily="18" charset="0"/>
              </a:rPr>
              <a:t>zkoumání </a:t>
            </a:r>
            <a:r>
              <a:rPr lang="hr-HR" sz="1800" dirty="0">
                <a:latin typeface="Times New Roman" panose="02020603050405020304" pitchFamily="18" charset="0"/>
                <a:ea typeface="Calibri" panose="020F0502020204030204" pitchFamily="34" charset="0"/>
                <a:cs typeface="Times New Roman" panose="02020603050405020304" pitchFamily="18" charset="0"/>
              </a:rPr>
              <a:t>jednotně užívat tří názvů uvedených autorkou v </a:t>
            </a:r>
            <a:r>
              <a:rPr lang="hr-HR" sz="1800" dirty="0" smtClean="0">
                <a:latin typeface="Times New Roman" panose="02020603050405020304" pitchFamily="18" charset="0"/>
                <a:ea typeface="Calibri" panose="020F0502020204030204" pitchFamily="34" charset="0"/>
                <a:cs typeface="Times New Roman" panose="02020603050405020304" pitchFamily="18" charset="0"/>
              </a:rPr>
              <a:t>titulu</a:t>
            </a: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hr-HR"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15000"/>
              </a:lnSpc>
              <a:spcAft>
                <a:spcPts val="1000"/>
              </a:spcAft>
              <a:buNone/>
            </a:pP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Podobné </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okruhy bádání  jmenoval Jerzy Bartmiński – nejprve v roce 2022 na vystoupení na I</a:t>
            </a:r>
            <a:r>
              <a:rPr lang="hr-HR" sz="1800" dirty="0">
                <a:latin typeface="Times New Roman" panose="02020603050405020304" pitchFamily="18" charset="0"/>
                <a:ea typeface="Calibri" panose="020F0502020204030204" pitchFamily="34" charset="0"/>
                <a:cs typeface="Times New Roman" panose="02020603050405020304" pitchFamily="18" charset="0"/>
              </a:rPr>
              <a:t>. mezinárodním etnolingvistickém kongresu v Lublinu</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Lokalny, narodowy i transnarodowy wymiar etnolingwistyki</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 pak v článku </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Folk, national, and transnational dimensions of ethnolinguistics</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(Bartmiński (2022).</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000" dirty="0"/>
          </a:p>
        </p:txBody>
      </p:sp>
    </p:spTree>
    <p:extLst>
      <p:ext uri="{BB962C8B-B14F-4D97-AF65-F5344CB8AC3E}">
        <p14:creationId xmlns:p14="http://schemas.microsoft.com/office/powerpoint/2010/main" val="1022098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a:extLst>
              <a:ext uri="{FF2B5EF4-FFF2-40B4-BE49-F238E27FC236}">
                <a16:creationId xmlns:a16="http://schemas.microsoft.com/office/drawing/2014/main" id="{C7C08E59-3344-DB79-C866-440C1134FF5E}"/>
              </a:ext>
            </a:extLst>
          </p:cNvPr>
          <p:cNvSpPr>
            <a:spLocks noChangeArrowheads="1"/>
          </p:cNvSpPr>
          <p:nvPr/>
        </p:nvSpPr>
        <p:spPr bwMode="auto">
          <a:xfrm>
            <a:off x="467544" y="1052736"/>
            <a:ext cx="14931696"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l-PL"/>
          </a:p>
        </p:txBody>
      </p:sp>
      <p:graphicFrame>
        <p:nvGraphicFramePr>
          <p:cNvPr id="6" name="Diagram 5">
            <a:extLst>
              <a:ext uri="{FF2B5EF4-FFF2-40B4-BE49-F238E27FC236}">
                <a16:creationId xmlns:a16="http://schemas.microsoft.com/office/drawing/2014/main" id="{4C5CA3C1-36AD-769D-A319-A632D9354F07}"/>
              </a:ext>
            </a:extLst>
          </p:cNvPr>
          <p:cNvGraphicFramePr/>
          <p:nvPr>
            <p:extLst>
              <p:ext uri="{D42A27DB-BD31-4B8C-83A1-F6EECF244321}">
                <p14:modId xmlns:p14="http://schemas.microsoft.com/office/powerpoint/2010/main" val="1062661161"/>
              </p:ext>
            </p:extLst>
          </p:nvPr>
        </p:nvGraphicFramePr>
        <p:xfrm>
          <a:off x="29159" y="-387424"/>
          <a:ext cx="891022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3752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965E0D5D-E663-6492-1F80-484154B01B81}"/>
              </a:ext>
            </a:extLst>
          </p:cNvPr>
          <p:cNvSpPr>
            <a:spLocks noGrp="1"/>
          </p:cNvSpPr>
          <p:nvPr>
            <p:ph idx="1"/>
          </p:nvPr>
        </p:nvSpPr>
        <p:spPr>
          <a:xfrm>
            <a:off x="467544" y="0"/>
            <a:ext cx="8208912" cy="6858000"/>
          </a:xfrm>
        </p:spPr>
        <p:txBody>
          <a:bodyPr>
            <a:normAutofit/>
          </a:bodyPr>
          <a:lstStyle/>
          <a:p>
            <a:pPr marL="0" indent="0">
              <a:buNone/>
            </a:pPr>
            <a:endParaRPr lang="hr-HR"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hr-HR" sz="2400" b="1" dirty="0" smtClean="0">
                <a:latin typeface="Times New Roman" panose="02020603050405020304" pitchFamily="18" charset="0"/>
                <a:ea typeface="Calibri" panose="020F0502020204030204" pitchFamily="34" charset="0"/>
                <a:cs typeface="Times New Roman" panose="02020603050405020304" pitchFamily="18" charset="0"/>
              </a:rPr>
              <a:t>Čím </a:t>
            </a:r>
            <a:r>
              <a:rPr lang="hr-HR" sz="2400" b="1" dirty="0">
                <a:latin typeface="Times New Roman" panose="02020603050405020304" pitchFamily="18" charset="0"/>
                <a:ea typeface="Calibri" panose="020F0502020204030204" pitchFamily="34" charset="0"/>
                <a:cs typeface="Times New Roman" panose="02020603050405020304" pitchFamily="18" charset="0"/>
              </a:rPr>
              <a:t>je, může a má být srovnávací</a:t>
            </a: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 etnolingvistika?</a:t>
            </a:r>
            <a:endParaRPr lang="pl-PL"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sz="2000" dirty="0"/>
          </a:p>
          <a:p>
            <a:pPr algn="just">
              <a:spcBef>
                <a:spcPts val="0"/>
              </a:spcBef>
            </a:pPr>
            <a:r>
              <a:rPr lang="hr-HR" sz="1800" b="1" i="1" dirty="0">
                <a:effectLst/>
                <a:latin typeface="Times New Roman" panose="02020603050405020304" pitchFamily="18" charset="0"/>
                <a:ea typeface="Calibri" panose="020F0502020204030204" pitchFamily="34" charset="0"/>
                <a:cs typeface="Times New Roman" panose="02020603050405020304" pitchFamily="18" charset="0"/>
              </a:rPr>
              <a:t>Porównawczy</a:t>
            </a:r>
            <a:r>
              <a:rPr lang="hr-HR" sz="1800" b="1" i="1" dirty="0">
                <a:latin typeface="Times New Roman" panose="02020603050405020304" pitchFamily="18" charset="0"/>
                <a:ea typeface="Calibri" panose="020F0502020204030204" pitchFamily="34" charset="0"/>
                <a:cs typeface="Times New Roman" panose="02020603050405020304" pitchFamily="18" charset="0"/>
              </a:rPr>
              <a:t> (srovnávací)</a:t>
            </a:r>
            <a:r>
              <a:rPr lang="hr-H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'służący do porównania ze sobą pojęć lub zjawisk, aby wskazać między nimi podobieństwa i różnice';</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2. </a:t>
            </a: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'wynikający z porównania pojęć lub zjawisk i wskazujący między nimi podobieństwa i różnice’ </a:t>
            </a:r>
          </a:p>
          <a:p>
            <a:pPr marL="0" indent="0" algn="just">
              <a:spcBef>
                <a:spcPts val="0"/>
              </a:spcBef>
              <a:buNone/>
            </a:pPr>
            <a:r>
              <a:rPr lang="hr-H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WSJP PAN</a:t>
            </a:r>
          </a:p>
          <a:p>
            <a:pPr marL="0" indent="0" algn="just">
              <a:spcBef>
                <a:spcPts val="0"/>
              </a:spcBef>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pPr>
            <a:r>
              <a:rPr lang="hr-HR" sz="1800" b="1" i="1" dirty="0">
                <a:effectLst/>
                <a:latin typeface="Times New Roman" panose="02020603050405020304" pitchFamily="18" charset="0"/>
                <a:ea typeface="Calibri" panose="020F0502020204030204" pitchFamily="34" charset="0"/>
                <a:cs typeface="Times New Roman" panose="02020603050405020304" pitchFamily="18" charset="0"/>
              </a:rPr>
              <a:t>Porównawczy</a:t>
            </a:r>
            <a:r>
              <a:rPr lang="hr-HR" sz="1800" b="1" i="1" dirty="0">
                <a:latin typeface="Times New Roman" panose="02020603050405020304" pitchFamily="18" charset="0"/>
                <a:ea typeface="Calibri" panose="020F0502020204030204" pitchFamily="34" charset="0"/>
                <a:cs typeface="Times New Roman" panose="02020603050405020304" pitchFamily="18" charset="0"/>
              </a:rPr>
              <a:t> (srovnávací)</a:t>
            </a:r>
            <a:r>
              <a:rPr lang="hr-H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hr-H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‘porównujący rzeczy, zjawiska, pojęcia w celach badawczych; też: opierający się na porównywaniu’; 2. ‘umożliwiający porównywanie, służący do porównywania’ SJP PWN. (W związku z tym np. </a:t>
            </a:r>
            <a:r>
              <a:rPr lang="hr-H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gramatyka porównawcza </a:t>
            </a:r>
            <a:r>
              <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a:t>
            </a: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gramatyka porównująca cechy różnych języków’) </a:t>
            </a:r>
          </a:p>
          <a:p>
            <a:pPr marL="0" indent="0" algn="just">
              <a:spcBef>
                <a:spcPts val="0"/>
              </a:spcBef>
              <a:buNone/>
            </a:pPr>
            <a:r>
              <a:rPr lang="hr-H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SJP PWN</a:t>
            </a:r>
            <a:endPar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hr-H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typy </a:t>
            </a:r>
            <a:r>
              <a:rPr lang="hr-HR" sz="1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srovnání v etnolingvistické zkoumání</a:t>
            </a:r>
            <a:r>
              <a:rPr lang="hr-H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0"/>
              </a:spcBef>
              <a:spcAft>
                <a:spcPts val="600"/>
              </a:spcAft>
              <a:buFont typeface="+mj-lt"/>
              <a:buAutoNum type="alphaUcPeriod"/>
            </a:pPr>
            <a:r>
              <a:rPr lang="hr-HR" sz="1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lidové vs. lidové </a:t>
            </a:r>
            <a:r>
              <a:rPr lang="hr-HR" sz="1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(úroveň intrajazyková a intrakulturní)</a:t>
            </a:r>
            <a:endParaRPr lang="pl-PL" sz="1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0"/>
              </a:spcBef>
              <a:spcAft>
                <a:spcPts val="600"/>
              </a:spcAft>
              <a:buFont typeface="+mj-lt"/>
              <a:buAutoNum type="alphaUcPeriod"/>
            </a:pPr>
            <a:r>
              <a:rPr lang="hr-HR" sz="1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lidové vs. celonárodní </a:t>
            </a:r>
            <a:r>
              <a:rPr lang="hr-HR" sz="1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(úroveň intrajazyková a intrakulturní)</a:t>
            </a:r>
            <a:endParaRPr lang="pl-PL" sz="1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0"/>
              </a:spcBef>
              <a:spcAft>
                <a:spcPts val="600"/>
              </a:spcAft>
              <a:buFont typeface="+mj-lt"/>
              <a:buAutoNum type="alphaUcPeriod"/>
            </a:pPr>
            <a:r>
              <a:rPr lang="hr-HR" sz="18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celonárodní </a:t>
            </a:r>
            <a:r>
              <a:rPr lang="hr-HR" sz="1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vs. celonárodní </a:t>
            </a:r>
            <a:r>
              <a:rPr lang="hr-HR" sz="1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(úroveň interjazyková a interkulturní)</a:t>
            </a:r>
            <a:endParaRPr lang="pl-PL" sz="1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0"/>
              </a:spcBef>
              <a:spcAft>
                <a:spcPts val="600"/>
              </a:spcAft>
              <a:buFont typeface="+mj-lt"/>
              <a:buAutoNum type="alphaUcPeriod"/>
            </a:pPr>
            <a:r>
              <a:rPr lang="hr-HR" sz="1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lidové vs. lidové </a:t>
            </a:r>
            <a:r>
              <a:rPr lang="hr-HR" sz="1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hr-HR" sz="18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ú</a:t>
            </a:r>
            <a:r>
              <a:rPr lang="hr-HR" sz="1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roveň interjazyková a interkulturní)</a:t>
            </a:r>
            <a:endParaRPr lang="pl-PL" sz="1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sz="2000" dirty="0"/>
          </a:p>
        </p:txBody>
      </p:sp>
    </p:spTree>
    <p:extLst>
      <p:ext uri="{BB962C8B-B14F-4D97-AF65-F5344CB8AC3E}">
        <p14:creationId xmlns:p14="http://schemas.microsoft.com/office/powerpoint/2010/main" val="2146079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965E0D5D-E663-6492-1F80-484154B01B81}"/>
              </a:ext>
            </a:extLst>
          </p:cNvPr>
          <p:cNvSpPr>
            <a:spLocks noGrp="1"/>
          </p:cNvSpPr>
          <p:nvPr>
            <p:ph idx="1"/>
          </p:nvPr>
        </p:nvSpPr>
        <p:spPr>
          <a:xfrm>
            <a:off x="323528" y="332656"/>
            <a:ext cx="7632848" cy="6264696"/>
          </a:xfrm>
        </p:spPr>
        <p:txBody>
          <a:bodyPr>
            <a:normAutofit/>
          </a:bodyPr>
          <a:lstStyle/>
          <a:p>
            <a:pPr algn="ctr">
              <a:buAutoNum type="alphaUcPeriod"/>
            </a:pPr>
            <a:r>
              <a:rPr lang="hr-HR"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Lidové vs. lidové</a:t>
            </a:r>
            <a:r>
              <a:rPr lang="hr-H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ctr">
              <a:buNone/>
            </a:pPr>
            <a:endPar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hr-H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Porovnání</a:t>
            </a:r>
            <a:r>
              <a:rPr lang="hr-H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 úrovni intrajazykové a intrakulturní</a:t>
            </a:r>
            <a:r>
              <a:rPr lang="hr-H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hr-H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rekonstrukce obrazu X např. v podhalských dialektech a podhalské kultuře</a:t>
            </a:r>
            <a:r>
              <a:rPr lang="hr-H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 jeho konfrontace</a:t>
            </a:r>
            <a:r>
              <a:rPr lang="hr-H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r-H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r>
              <a:rPr lang="hr-H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obrazem X např. v kašubských dialektech a kašubské kultuře </a:t>
            </a:r>
            <a:endParaRPr lang="pl-P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sz="2000" dirty="0"/>
          </a:p>
          <a:p>
            <a:endParaRPr lang="pl-PL" sz="2000" dirty="0"/>
          </a:p>
          <a:p>
            <a:endParaRPr lang="pl-PL" sz="2000" dirty="0"/>
          </a:p>
          <a:p>
            <a:endParaRPr lang="pl-PL" sz="2000" dirty="0"/>
          </a:p>
        </p:txBody>
      </p:sp>
      <p:sp>
        <p:nvSpPr>
          <p:cNvPr id="5" name="Owal 4">
            <a:extLst>
              <a:ext uri="{FF2B5EF4-FFF2-40B4-BE49-F238E27FC236}">
                <a16:creationId xmlns:a16="http://schemas.microsoft.com/office/drawing/2014/main" id="{632C6EB3-4C9E-CF15-4345-E13E8D134BA3}"/>
              </a:ext>
            </a:extLst>
          </p:cNvPr>
          <p:cNvSpPr/>
          <p:nvPr/>
        </p:nvSpPr>
        <p:spPr>
          <a:xfrm>
            <a:off x="3756202" y="3115839"/>
            <a:ext cx="914400" cy="91440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Calibri"/>
              <a:ea typeface="+mn-ea"/>
              <a:cs typeface="+mn-cs"/>
            </a:endParaRPr>
          </a:p>
        </p:txBody>
      </p:sp>
      <p:cxnSp>
        <p:nvCxnSpPr>
          <p:cNvPr id="7" name="Łącznik prosty ze strzałką 6">
            <a:extLst>
              <a:ext uri="{FF2B5EF4-FFF2-40B4-BE49-F238E27FC236}">
                <a16:creationId xmlns:a16="http://schemas.microsoft.com/office/drawing/2014/main" id="{AA264F79-515A-18BA-2859-8A2EFE371A38}"/>
              </a:ext>
            </a:extLst>
          </p:cNvPr>
          <p:cNvCxnSpPr/>
          <p:nvPr/>
        </p:nvCxnSpPr>
        <p:spPr>
          <a:xfrm flipH="1" flipV="1">
            <a:off x="4517168" y="3310128"/>
            <a:ext cx="28584" cy="1086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Łącznik prosty ze strzałką 18">
            <a:extLst>
              <a:ext uri="{FF2B5EF4-FFF2-40B4-BE49-F238E27FC236}">
                <a16:creationId xmlns:a16="http://schemas.microsoft.com/office/drawing/2014/main" id="{E5CAD1BC-B608-71DF-7A99-5532A90B92CB}"/>
              </a:ext>
            </a:extLst>
          </p:cNvPr>
          <p:cNvCxnSpPr>
            <a:cxnSpLocks/>
          </p:cNvCxnSpPr>
          <p:nvPr/>
        </p:nvCxnSpPr>
        <p:spPr>
          <a:xfrm flipH="1">
            <a:off x="3747356" y="3310128"/>
            <a:ext cx="16228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a:extLst>
              <a:ext uri="{FF2B5EF4-FFF2-40B4-BE49-F238E27FC236}">
                <a16:creationId xmlns:a16="http://schemas.microsoft.com/office/drawing/2014/main" id="{AB220774-6D71-EAE9-5361-B0661C3B1825}"/>
              </a:ext>
            </a:extLst>
          </p:cNvPr>
          <p:cNvCxnSpPr>
            <a:cxnSpLocks/>
          </p:cNvCxnSpPr>
          <p:nvPr/>
        </p:nvCxnSpPr>
        <p:spPr>
          <a:xfrm flipV="1">
            <a:off x="4648036" y="3401569"/>
            <a:ext cx="188314" cy="2743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Łącznik prosty ze strzałką 5">
            <a:extLst>
              <a:ext uri="{FF2B5EF4-FFF2-40B4-BE49-F238E27FC236}">
                <a16:creationId xmlns:a16="http://schemas.microsoft.com/office/drawing/2014/main" id="{47599C37-B592-7255-41F2-D9185AF570D7}"/>
              </a:ext>
            </a:extLst>
          </p:cNvPr>
          <p:cNvCxnSpPr>
            <a:cxnSpLocks/>
          </p:cNvCxnSpPr>
          <p:nvPr/>
        </p:nvCxnSpPr>
        <p:spPr>
          <a:xfrm flipH="1" flipV="1">
            <a:off x="4204556" y="3320988"/>
            <a:ext cx="1684" cy="13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Owal 13">
            <a:extLst>
              <a:ext uri="{FF2B5EF4-FFF2-40B4-BE49-F238E27FC236}">
                <a16:creationId xmlns:a16="http://schemas.microsoft.com/office/drawing/2014/main" id="{7150116C-5698-ECDC-011A-9B3F39F95DEA}"/>
              </a:ext>
            </a:extLst>
          </p:cNvPr>
          <p:cNvSpPr/>
          <p:nvPr/>
        </p:nvSpPr>
        <p:spPr>
          <a:xfrm>
            <a:off x="2647764" y="3056748"/>
            <a:ext cx="3488432" cy="295775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Owal 14">
            <a:extLst>
              <a:ext uri="{FF2B5EF4-FFF2-40B4-BE49-F238E27FC236}">
                <a16:creationId xmlns:a16="http://schemas.microsoft.com/office/drawing/2014/main" id="{FA99CA3E-5FC7-3427-71F9-B28F4A61E2F7}"/>
              </a:ext>
            </a:extLst>
          </p:cNvPr>
          <p:cNvSpPr/>
          <p:nvPr/>
        </p:nvSpPr>
        <p:spPr>
          <a:xfrm>
            <a:off x="3601012" y="3835949"/>
            <a:ext cx="1581936" cy="1224132"/>
          </a:xfrm>
          <a:prstGeom prst="ellipse">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11" name="Łącznik prosty ze strzałką 10">
            <a:extLst>
              <a:ext uri="{FF2B5EF4-FFF2-40B4-BE49-F238E27FC236}">
                <a16:creationId xmlns:a16="http://schemas.microsoft.com/office/drawing/2014/main" id="{AC10BF3F-8BE6-CF3A-2B10-F6D9605660EF}"/>
              </a:ext>
            </a:extLst>
          </p:cNvPr>
          <p:cNvCxnSpPr>
            <a:cxnSpLocks/>
          </p:cNvCxnSpPr>
          <p:nvPr/>
        </p:nvCxnSpPr>
        <p:spPr>
          <a:xfrm>
            <a:off x="3999878" y="4448015"/>
            <a:ext cx="784203" cy="0"/>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54862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ymbol zastępczy zawartości 5">
            <a:extLst>
              <a:ext uri="{FF2B5EF4-FFF2-40B4-BE49-F238E27FC236}">
                <a16:creationId xmlns:a16="http://schemas.microsoft.com/office/drawing/2014/main" id="{BA939F41-25E8-BDAE-030E-DB4BEDB8855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27584" y="1196752"/>
            <a:ext cx="3005522" cy="4525963"/>
          </a:xfrm>
        </p:spPr>
      </p:pic>
      <p:pic>
        <p:nvPicPr>
          <p:cNvPr id="8" name="Symbol zastępczy zawartości 7">
            <a:extLst>
              <a:ext uri="{FF2B5EF4-FFF2-40B4-BE49-F238E27FC236}">
                <a16:creationId xmlns:a16="http://schemas.microsoft.com/office/drawing/2014/main" id="{77EF3AAB-F513-60E6-B65F-44D488BE0522}"/>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48064" y="1196752"/>
            <a:ext cx="3203817" cy="4525963"/>
          </a:xfrm>
        </p:spPr>
      </p:pic>
    </p:spTree>
    <p:extLst>
      <p:ext uri="{BB962C8B-B14F-4D97-AF65-F5344CB8AC3E}">
        <p14:creationId xmlns:p14="http://schemas.microsoft.com/office/powerpoint/2010/main" val="3923411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5">
            <a:extLst>
              <a:ext uri="{FF2B5EF4-FFF2-40B4-BE49-F238E27FC236}">
                <a16:creationId xmlns:a16="http://schemas.microsoft.com/office/drawing/2014/main" id="{D0AA854D-B3FC-A3E2-0DAE-FEDDE6FE94F2}"/>
              </a:ext>
            </a:extLst>
          </p:cNvPr>
          <p:cNvGraphicFramePr>
            <a:graphicFrameLocks noGrp="1"/>
          </p:cNvGraphicFramePr>
          <p:nvPr>
            <p:extLst>
              <p:ext uri="{D42A27DB-BD31-4B8C-83A1-F6EECF244321}">
                <p14:modId xmlns:p14="http://schemas.microsoft.com/office/powerpoint/2010/main" val="169326401"/>
              </p:ext>
            </p:extLst>
          </p:nvPr>
        </p:nvGraphicFramePr>
        <p:xfrm>
          <a:off x="0" y="0"/>
          <a:ext cx="9144000" cy="7579636"/>
        </p:xfrm>
        <a:graphic>
          <a:graphicData uri="http://schemas.openxmlformats.org/drawingml/2006/table">
            <a:tbl>
              <a:tblPr firstRow="1" bandRow="1">
                <a:tableStyleId>{5C22544A-7EE6-4342-B048-85BDC9FD1C3A}</a:tableStyleId>
              </a:tblPr>
              <a:tblGrid>
                <a:gridCol w="1457293">
                  <a:extLst>
                    <a:ext uri="{9D8B030D-6E8A-4147-A177-3AD203B41FA5}">
                      <a16:colId xmlns:a16="http://schemas.microsoft.com/office/drawing/2014/main" val="437437261"/>
                    </a:ext>
                  </a:extLst>
                </a:gridCol>
                <a:gridCol w="2682659">
                  <a:extLst>
                    <a:ext uri="{9D8B030D-6E8A-4147-A177-3AD203B41FA5}">
                      <a16:colId xmlns:a16="http://schemas.microsoft.com/office/drawing/2014/main" val="1258137671"/>
                    </a:ext>
                  </a:extLst>
                </a:gridCol>
                <a:gridCol w="5004048">
                  <a:extLst>
                    <a:ext uri="{9D8B030D-6E8A-4147-A177-3AD203B41FA5}">
                      <a16:colId xmlns:a16="http://schemas.microsoft.com/office/drawing/2014/main" val="2042256675"/>
                    </a:ext>
                  </a:extLst>
                </a:gridCol>
              </a:tblGrid>
              <a:tr h="332656">
                <a:tc gridSpan="3">
                  <a:txBody>
                    <a:bodyPr/>
                    <a:lstStyle/>
                    <a:p>
                      <a:pPr algn="ctr"/>
                      <a:r>
                        <a:rPr lang="hr-HR" sz="2400" b="1" kern="1200" dirty="0">
                          <a:solidFill>
                            <a:schemeClr val="lt1"/>
                          </a:solidFill>
                          <a:effectLst/>
                          <a:latin typeface="+mn-lt"/>
                          <a:ea typeface="+mn-ea"/>
                          <a:cs typeface="+mn-cs"/>
                        </a:rPr>
                        <a:t>Obraz </a:t>
                      </a:r>
                      <a:r>
                        <a:rPr lang="hr-HR" sz="2400" b="1" kern="1200" dirty="0" smtClean="0">
                          <a:solidFill>
                            <a:schemeClr val="lt1"/>
                          </a:solidFill>
                          <a:effectLst/>
                          <a:latin typeface="+mn-lt"/>
                          <a:ea typeface="+mn-ea"/>
                          <a:cs typeface="+mn-cs"/>
                        </a:rPr>
                        <a:t>hromu /  grzmotu </a:t>
                      </a:r>
                      <a:endParaRPr lang="pl-PL" sz="2400" dirty="0"/>
                    </a:p>
                  </a:txBody>
                  <a:tcPr/>
                </a:tc>
                <a:tc hMerge="1">
                  <a:txBody>
                    <a:bodyPr/>
                    <a:lstStyle/>
                    <a:p>
                      <a:pPr algn="ctr"/>
                      <a:r>
                        <a:rPr lang="hr-HR" sz="1800" b="1" kern="1200" dirty="0">
                          <a:solidFill>
                            <a:schemeClr val="lt1"/>
                          </a:solidFill>
                          <a:effectLst/>
                          <a:latin typeface="+mn-lt"/>
                          <a:ea typeface="+mn-ea"/>
                          <a:cs typeface="+mn-cs"/>
                        </a:rPr>
                        <a:t>Obraz grzmotu</a:t>
                      </a:r>
                      <a:endParaRPr lang="pl-PL" dirty="0"/>
                    </a:p>
                  </a:txBody>
                  <a:tcPr/>
                </a:tc>
                <a:tc hMerge="1">
                  <a:txBody>
                    <a:bodyPr/>
                    <a:lstStyle/>
                    <a:p>
                      <a:endParaRPr lang="pl-PL" dirty="0"/>
                    </a:p>
                  </a:txBody>
                  <a:tcPr/>
                </a:tc>
                <a:extLst>
                  <a:ext uri="{0D108BD9-81ED-4DB2-BD59-A6C34878D82A}">
                    <a16:rowId xmlns:a16="http://schemas.microsoft.com/office/drawing/2014/main" val="3000497843"/>
                  </a:ext>
                </a:extLst>
              </a:tr>
              <a:tr h="435090">
                <a:tc>
                  <a:txBody>
                    <a:bodyPr/>
                    <a:lstStyle/>
                    <a:p>
                      <a:endParaRPr lang="pl-PL" dirty="0"/>
                    </a:p>
                  </a:txBody>
                  <a:tcPr/>
                </a:tc>
                <a:tc>
                  <a:txBody>
                    <a:bodyPr/>
                    <a:lstStyle/>
                    <a:p>
                      <a:pPr algn="ctr"/>
                      <a:r>
                        <a:rPr lang="pl-PL" sz="2000" b="1" dirty="0">
                          <a:solidFill>
                            <a:srgbClr val="FF0000"/>
                          </a:solidFill>
                        </a:rPr>
                        <a:t>na Podhalí</a:t>
                      </a:r>
                    </a:p>
                  </a:txBody>
                  <a:tcPr/>
                </a:tc>
                <a:tc>
                  <a:txBody>
                    <a:bodyPr/>
                    <a:lstStyle/>
                    <a:p>
                      <a:pPr algn="ctr"/>
                      <a:r>
                        <a:rPr lang="pl-PL" sz="2000" b="1" dirty="0">
                          <a:solidFill>
                            <a:srgbClr val="FF0000"/>
                          </a:solidFill>
                        </a:rPr>
                        <a:t>na Kašubsku</a:t>
                      </a:r>
                    </a:p>
                  </a:txBody>
                  <a:tcPr/>
                </a:tc>
                <a:extLst>
                  <a:ext uri="{0D108BD9-81ED-4DB2-BD59-A6C34878D82A}">
                    <a16:rowId xmlns:a16="http://schemas.microsoft.com/office/drawing/2014/main" val="490365809"/>
                  </a:ext>
                </a:extLst>
              </a:tr>
              <a:tr h="576064">
                <a:tc>
                  <a:txBody>
                    <a:bodyPr/>
                    <a:lstStyle/>
                    <a:p>
                      <a:pPr algn="just">
                        <a:lnSpc>
                          <a:spcPct val="115000"/>
                        </a:lnSpc>
                        <a:spcAft>
                          <a:spcPts val="1000"/>
                        </a:spcAft>
                      </a:pPr>
                      <a:r>
                        <a:rPr lang="hr-HR" sz="1800" b="1" dirty="0">
                          <a:effectLst/>
                          <a:latin typeface="Times New Roman" panose="02020603050405020304" pitchFamily="18" charset="0"/>
                          <a:ea typeface="Calibri" panose="020F0502020204030204" pitchFamily="34" charset="0"/>
                          <a:cs typeface="Times New Roman" panose="02020603050405020304" pitchFamily="18" charset="0"/>
                        </a:rPr>
                        <a:t>původ</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Pán Ježíš</a:t>
                      </a:r>
                      <a:r>
                        <a:rPr lang="hr-HR" sz="1800" baseline="0" dirty="0">
                          <a:effectLst/>
                          <a:latin typeface="Times New Roman" panose="02020603050405020304" pitchFamily="18" charset="0"/>
                          <a:ea typeface="Calibri" panose="020F0502020204030204" pitchFamily="34" charset="0"/>
                          <a:cs typeface="Times New Roman" panose="02020603050405020304" pitchFamily="18" charset="0"/>
                        </a:rPr>
                        <a:t> veze dětem loutky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just">
                        <a:lnSpc>
                          <a:spcPct val="100000"/>
                        </a:lnSpc>
                        <a:spcAft>
                          <a:spcPts val="0"/>
                        </a:spcAft>
                        <a:buFont typeface="Times New Roman" panose="02020603050405020304" pitchFamily="18" charset="0"/>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Pán Ježíš hrozí</a:t>
                      </a:r>
                      <a:r>
                        <a:rPr lang="hr-HR" sz="1800" baseline="0" dirty="0">
                          <a:effectLst/>
                          <a:latin typeface="Times New Roman" panose="02020603050405020304" pitchFamily="18" charset="0"/>
                          <a:ea typeface="Calibri" panose="020F0502020204030204" pitchFamily="34" charset="0"/>
                          <a:cs typeface="Times New Roman" panose="02020603050405020304" pitchFamily="18" charset="0"/>
                        </a:rPr>
                        <a:t> prstem;</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00000"/>
                        </a:lnSpc>
                        <a:spcAft>
                          <a:spcPts val="0"/>
                        </a:spcAft>
                        <a:buFont typeface="Times New Roman" panose="02020603050405020304" pitchFamily="18" charset="0"/>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je</a:t>
                      </a:r>
                      <a:r>
                        <a:rPr lang="hr-HR" sz="1800" baseline="0" dirty="0">
                          <a:effectLst/>
                          <a:latin typeface="Times New Roman" panose="02020603050405020304" pitchFamily="18" charset="0"/>
                          <a:ea typeface="Calibri" panose="020F0502020204030204" pitchFamily="34" charset="0"/>
                          <a:cs typeface="Times New Roman" panose="02020603050405020304" pitchFamily="18" charset="0"/>
                        </a:rPr>
                        <a:t> to trest pro ďábla</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7695149"/>
                  </a:ext>
                </a:extLst>
              </a:tr>
              <a:tr h="323894">
                <a:tc>
                  <a:txBody>
                    <a:bodyPr/>
                    <a:lstStyle/>
                    <a:p>
                      <a:pPr algn="just">
                        <a:lnSpc>
                          <a:spcPct val="115000"/>
                        </a:lnSpc>
                        <a:spcAft>
                          <a:spcPts val="1000"/>
                        </a:spcAft>
                      </a:pPr>
                      <a:r>
                        <a:rPr lang="hr-HR" sz="1800" b="1" dirty="0">
                          <a:effectLst/>
                          <a:latin typeface="Times New Roman" panose="02020603050405020304" pitchFamily="18" charset="0"/>
                          <a:ea typeface="Calibri" panose="020F0502020204030204" pitchFamily="34" charset="0"/>
                          <a:cs typeface="Times New Roman" panose="02020603050405020304" pitchFamily="18" charset="0"/>
                        </a:rPr>
                        <a:t>vlastnosti</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hałas; dudnienie</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uderzanie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0000"/>
                        </a:lnSpc>
                        <a:spcAft>
                          <a:spcPts val="0"/>
                        </a:spcAft>
                        <a:buFont typeface="Times New Roman" panose="02020603050405020304" pitchFamily="18" charset="0"/>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(hluk; </a:t>
                      </a: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rachot; </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uhození)</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lvl="0">
                        <a:lnSpc>
                          <a:spcPct val="100000"/>
                        </a:lnSpc>
                        <a:spcAft>
                          <a:spcPts val="0"/>
                        </a:spcAft>
                      </a:pPr>
                      <a:r>
                        <a:rPr lang="hr-HR" sz="1800" kern="1200" dirty="0">
                          <a:solidFill>
                            <a:schemeClr val="dk1"/>
                          </a:solidFill>
                          <a:effectLst/>
                          <a:latin typeface="Times New Roman" panose="02020603050405020304" pitchFamily="18" charset="0"/>
                          <a:ea typeface="+mn-ea"/>
                          <a:cs typeface="Times New Roman" panose="02020603050405020304" pitchFamily="18" charset="0"/>
                        </a:rPr>
                        <a:t>huk;</a:t>
                      </a:r>
                      <a:r>
                        <a:rPr lang="pl-PL" sz="1800" kern="1200" dirty="0">
                          <a:solidFill>
                            <a:schemeClr val="dk1"/>
                          </a:solidFill>
                          <a:effectLst/>
                          <a:latin typeface="Times New Roman" panose="02020603050405020304" pitchFamily="18" charset="0"/>
                          <a:ea typeface="+mn-ea"/>
                          <a:cs typeface="Times New Roman" panose="02020603050405020304" pitchFamily="18" charset="0"/>
                        </a:rPr>
                        <a:t> </a:t>
                      </a:r>
                      <a:r>
                        <a:rPr lang="hr-HR" sz="1800" kern="1200" dirty="0">
                          <a:solidFill>
                            <a:schemeClr val="dk1"/>
                          </a:solidFill>
                          <a:effectLst/>
                          <a:latin typeface="Times New Roman" panose="02020603050405020304" pitchFamily="18" charset="0"/>
                          <a:ea typeface="+mn-ea"/>
                          <a:cs typeface="Times New Roman" panose="02020603050405020304" pitchFamily="18" charset="0"/>
                        </a:rPr>
                        <a:t>dudnienie; trzask; uderzanie</a:t>
                      </a:r>
                      <a:endParaRPr lang="pl-PL"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2177700"/>
                  </a:ext>
                </a:extLst>
              </a:tr>
              <a:tr h="833670">
                <a:tc>
                  <a:txBody>
                    <a:bodyPr/>
                    <a:lstStyle/>
                    <a:p>
                      <a:pPr algn="just">
                        <a:lnSpc>
                          <a:spcPct val="115000"/>
                        </a:lnSpc>
                        <a:spcAft>
                          <a:spcPts val="1000"/>
                        </a:spcAft>
                      </a:pPr>
                      <a:r>
                        <a:rPr lang="hr-HR" sz="1800" b="1" dirty="0" smtClean="0">
                          <a:effectLst/>
                          <a:latin typeface="Times New Roman" panose="02020603050405020304" pitchFamily="18" charset="0"/>
                          <a:ea typeface="Calibri" panose="020F0502020204030204" pitchFamily="34" charset="0"/>
                          <a:cs typeface="Times New Roman" panose="02020603050405020304" pitchFamily="18" charset="0"/>
                        </a:rPr>
                        <a:t>kauzální</a:t>
                      </a:r>
                      <a:r>
                        <a:rPr lang="hr-HR" sz="18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 akce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hr-HR" sz="1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indent="20955" algn="l" defTabSz="914400" rtl="0" eaLnBrk="1" latinLnBrk="0" hangingPunct="1">
                        <a:lnSpc>
                          <a:spcPct val="100000"/>
                        </a:lnSpc>
                        <a:spcAft>
                          <a:spcPts val="0"/>
                        </a:spcAft>
                      </a:pPr>
                      <a:r>
                        <a:rPr lang="cs-CZ" sz="1800" kern="1200" dirty="0">
                          <a:solidFill>
                            <a:schemeClr val="dk1"/>
                          </a:solidFill>
                          <a:effectLst/>
                          <a:latin typeface="Times New Roman" panose="02020603050405020304" pitchFamily="18" charset="0"/>
                          <a:ea typeface="+mn-ea"/>
                          <a:cs typeface="Times New Roman" panose="02020603050405020304" pitchFamily="18" charset="0"/>
                        </a:rPr>
                        <a:t>hrom otřásá zemí; změkčuje a zaobluje ji; vynáší na povrch kameny; </a:t>
                      </a:r>
                      <a:r>
                        <a:rPr lang="cs-CZ" sz="1800" kern="1200" dirty="0" smtClean="0">
                          <a:solidFill>
                            <a:schemeClr val="dk1"/>
                          </a:solidFill>
                          <a:effectLst/>
                          <a:latin typeface="Times New Roman" panose="02020603050405020304" pitchFamily="18" charset="0"/>
                          <a:ea typeface="+mn-ea"/>
                          <a:cs typeface="Times New Roman" panose="02020603050405020304" pitchFamily="18" charset="0"/>
                        </a:rPr>
                        <a:t>uhodí </a:t>
                      </a:r>
                      <a:r>
                        <a:rPr lang="cs-CZ" sz="1800" kern="1200" dirty="0">
                          <a:solidFill>
                            <a:schemeClr val="dk1"/>
                          </a:solidFill>
                          <a:effectLst/>
                          <a:latin typeface="Times New Roman" panose="02020603050405020304" pitchFamily="18" charset="0"/>
                          <a:ea typeface="+mn-ea"/>
                          <a:cs typeface="Times New Roman" panose="02020603050405020304" pitchFamily="18" charset="0"/>
                        </a:rPr>
                        <a:t>tam, kde se skrývá ďábel (když ďábla zasáhne, promění ho ve</a:t>
                      </a:r>
                      <a:r>
                        <a:rPr lang="cs-CZ" sz="1800" kern="1200" baseline="0" dirty="0">
                          <a:solidFill>
                            <a:schemeClr val="dk1"/>
                          </a:solidFill>
                          <a:effectLst/>
                          <a:latin typeface="Times New Roman" panose="02020603050405020304" pitchFamily="18" charset="0"/>
                          <a:ea typeface="+mn-ea"/>
                          <a:cs typeface="Times New Roman" panose="02020603050405020304" pitchFamily="18" charset="0"/>
                        </a:rPr>
                        <a:t> smůlu</a:t>
                      </a:r>
                      <a:r>
                        <a:rPr lang="cs-CZ" sz="1800" kern="1200" dirty="0">
                          <a:solidFill>
                            <a:schemeClr val="dk1"/>
                          </a:solidFill>
                          <a:effectLst/>
                          <a:latin typeface="Times New Roman" panose="02020603050405020304" pitchFamily="18" charset="0"/>
                          <a:ea typeface="+mn-ea"/>
                          <a:cs typeface="Times New Roman" panose="02020603050405020304" pitchFamily="18" charset="0"/>
                        </a:rPr>
                        <a:t>)</a:t>
                      </a:r>
                      <a:endParaRPr lang="pl-PL"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3961298642"/>
                  </a:ext>
                </a:extLst>
              </a:tr>
              <a:tr h="833670">
                <a:tc>
                  <a:txBody>
                    <a:bodyPr/>
                    <a:lstStyle/>
                    <a:p>
                      <a:pPr algn="just">
                        <a:lnSpc>
                          <a:spcPct val="115000"/>
                        </a:lnSpc>
                        <a:spcAft>
                          <a:spcPts val="1000"/>
                        </a:spcAft>
                      </a:pP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ochranné</a:t>
                      </a:r>
                      <a:r>
                        <a:rPr lang="pl-PL" sz="1800" b="1" baseline="0" dirty="0">
                          <a:effectLst/>
                          <a:latin typeface="Times New Roman" panose="02020603050405020304" pitchFamily="18" charset="0"/>
                          <a:ea typeface="Calibri" panose="020F0502020204030204" pitchFamily="34" charset="0"/>
                          <a:cs typeface="Times New Roman" panose="02020603050405020304" pitchFamily="18" charset="0"/>
                        </a:rPr>
                        <a:t> praktiky</a:t>
                      </a:r>
                      <a:endParaRPr lang="pl-PL"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lvl="0"/>
                      <a:r>
                        <a:rPr lang="hr-HR" sz="1800" kern="1200" dirty="0">
                          <a:solidFill>
                            <a:schemeClr val="dk1"/>
                          </a:solidFill>
                          <a:effectLst/>
                          <a:latin typeface="Times New Roman" panose="02020603050405020304" pitchFamily="18" charset="0"/>
                          <a:ea typeface="+mn-ea"/>
                          <a:cs typeface="Times New Roman" panose="02020603050405020304" pitchFamily="18" charset="0"/>
                        </a:rPr>
                        <a:t>zapalovala</a:t>
                      </a:r>
                      <a:r>
                        <a:rPr lang="hr-HR" sz="1800" kern="1200" baseline="0" dirty="0">
                          <a:solidFill>
                            <a:schemeClr val="dk1"/>
                          </a:solidFill>
                          <a:effectLst/>
                          <a:latin typeface="Times New Roman" panose="02020603050405020304" pitchFamily="18" charset="0"/>
                          <a:ea typeface="+mn-ea"/>
                          <a:cs typeface="Times New Roman" panose="02020603050405020304" pitchFamily="18" charset="0"/>
                        </a:rPr>
                        <a:t> se hromnička;</a:t>
                      </a:r>
                      <a:endParaRPr lang="pl-PL" sz="1800" kern="1200" dirty="0">
                        <a:solidFill>
                          <a:schemeClr val="dk1"/>
                        </a:solidFill>
                        <a:effectLst/>
                        <a:latin typeface="Times New Roman" panose="02020603050405020304" pitchFamily="18" charset="0"/>
                        <a:ea typeface="+mn-ea"/>
                        <a:cs typeface="Times New Roman" panose="02020603050405020304" pitchFamily="18" charset="0"/>
                      </a:endParaRPr>
                    </a:p>
                    <a:p>
                      <a:pPr lvl="0"/>
                      <a:r>
                        <a:rPr lang="hr-HR" sz="1800" kern="1200" dirty="0">
                          <a:solidFill>
                            <a:schemeClr val="dk1"/>
                          </a:solidFill>
                          <a:effectLst/>
                          <a:latin typeface="Times New Roman" panose="02020603050405020304" pitchFamily="18" charset="0"/>
                          <a:ea typeface="+mn-ea"/>
                          <a:cs typeface="Times New Roman" panose="02020603050405020304" pitchFamily="18" charset="0"/>
                        </a:rPr>
                        <a:t>zapalovaly</a:t>
                      </a:r>
                      <a:r>
                        <a:rPr lang="hr-HR" sz="1800" kern="1200" baseline="0" dirty="0">
                          <a:solidFill>
                            <a:schemeClr val="dk1"/>
                          </a:solidFill>
                          <a:effectLst/>
                          <a:latin typeface="Times New Roman" panose="02020603050405020304" pitchFamily="18" charset="0"/>
                          <a:ea typeface="+mn-ea"/>
                          <a:cs typeface="Times New Roman" panose="02020603050405020304" pitchFamily="18" charset="0"/>
                        </a:rPr>
                        <a:t> se svěcené byliny;</a:t>
                      </a:r>
                      <a:endParaRPr lang="pl-PL" sz="1800" kern="1200" baseline="0" dirty="0">
                        <a:solidFill>
                          <a:schemeClr val="dk1"/>
                        </a:solidFill>
                        <a:effectLst/>
                        <a:latin typeface="Times New Roman" panose="02020603050405020304" pitchFamily="18" charset="0"/>
                        <a:ea typeface="+mn-ea"/>
                        <a:cs typeface="Times New Roman" panose="02020603050405020304" pitchFamily="18" charset="0"/>
                      </a:endParaRPr>
                    </a:p>
                    <a:p>
                      <a:pPr lvl="0"/>
                      <a:r>
                        <a:rPr lang="pl-PL" sz="1800" kern="1200" baseline="0" dirty="0">
                          <a:solidFill>
                            <a:schemeClr val="dk1"/>
                          </a:solidFill>
                          <a:effectLst/>
                          <a:latin typeface="Times New Roman" panose="02020603050405020304" pitchFamily="18" charset="0"/>
                          <a:ea typeface="+mn-ea"/>
                          <a:cs typeface="Times New Roman" panose="02020603050405020304" pitchFamily="18" charset="0"/>
                        </a:rPr>
                        <a:t>z</a:t>
                      </a:r>
                      <a:r>
                        <a:rPr lang="hr-HR" sz="1800" kern="1200" dirty="0">
                          <a:solidFill>
                            <a:schemeClr val="dk1"/>
                          </a:solidFill>
                          <a:effectLst/>
                          <a:latin typeface="Times New Roman" panose="02020603050405020304" pitchFamily="18" charset="0"/>
                          <a:ea typeface="+mn-ea"/>
                          <a:cs typeface="Times New Roman" panose="02020603050405020304" pitchFamily="18" charset="0"/>
                        </a:rPr>
                        <a:t>vonilo</a:t>
                      </a:r>
                      <a:r>
                        <a:rPr lang="hr-HR" sz="1800" kern="1200" baseline="0" dirty="0">
                          <a:solidFill>
                            <a:schemeClr val="dk1"/>
                          </a:solidFill>
                          <a:effectLst/>
                          <a:latin typeface="Times New Roman" panose="02020603050405020304" pitchFamily="18" charset="0"/>
                          <a:ea typeface="+mn-ea"/>
                          <a:cs typeface="Times New Roman" panose="02020603050405020304" pitchFamily="18" charset="0"/>
                        </a:rPr>
                        <a:t> se zvony</a:t>
                      </a:r>
                      <a:endParaRPr lang="pl-PL"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kern="1200" dirty="0">
                          <a:solidFill>
                            <a:schemeClr val="dk1"/>
                          </a:solidFill>
                          <a:effectLst/>
                          <a:latin typeface="Times New Roman" panose="02020603050405020304" pitchFamily="18" charset="0"/>
                          <a:ea typeface="+mn-ea"/>
                          <a:cs typeface="Times New Roman" panose="02020603050405020304" pitchFamily="18" charset="0"/>
                        </a:rPr>
                        <a:t>zapalovala</a:t>
                      </a:r>
                      <a:r>
                        <a:rPr lang="hr-HR" sz="1800" kern="1200" baseline="0" dirty="0">
                          <a:solidFill>
                            <a:schemeClr val="dk1"/>
                          </a:solidFill>
                          <a:effectLst/>
                          <a:latin typeface="Times New Roman" panose="02020603050405020304" pitchFamily="18" charset="0"/>
                          <a:ea typeface="+mn-ea"/>
                          <a:cs typeface="Times New Roman" panose="02020603050405020304" pitchFamily="18" charset="0"/>
                        </a:rPr>
                        <a:t> se hromnička;</a:t>
                      </a:r>
                      <a:endParaRPr lang="hr-HR" sz="1800" kern="1200" dirty="0">
                        <a:solidFill>
                          <a:schemeClr val="dk1"/>
                        </a:solidFill>
                        <a:effectLst/>
                        <a:latin typeface="Times New Roman" panose="02020603050405020304" pitchFamily="18" charset="0"/>
                        <a:ea typeface="+mn-ea"/>
                        <a:cs typeface="Times New Roman" panose="02020603050405020304" pitchFamily="18" charset="0"/>
                      </a:endParaRPr>
                    </a:p>
                    <a:p>
                      <a:pPr lvl="0">
                        <a:lnSpc>
                          <a:spcPct val="100000"/>
                        </a:lnSpc>
                        <a:spcAft>
                          <a:spcPts val="0"/>
                        </a:spcAft>
                      </a:pPr>
                      <a:r>
                        <a:rPr lang="hr-HR" sz="1800" kern="1200" dirty="0">
                          <a:solidFill>
                            <a:schemeClr val="dk1"/>
                          </a:solidFill>
                          <a:effectLst/>
                          <a:latin typeface="Times New Roman" panose="02020603050405020304" pitchFamily="18" charset="0"/>
                          <a:ea typeface="+mn-ea"/>
                          <a:cs typeface="Times New Roman" panose="02020603050405020304" pitchFamily="18" charset="0"/>
                        </a:rPr>
                        <a:t>odříkával</a:t>
                      </a:r>
                      <a:r>
                        <a:rPr lang="hr-HR" sz="1800" kern="1200" baseline="0" dirty="0">
                          <a:solidFill>
                            <a:schemeClr val="dk1"/>
                          </a:solidFill>
                          <a:effectLst/>
                          <a:latin typeface="Times New Roman" panose="02020603050405020304" pitchFamily="18" charset="0"/>
                          <a:ea typeface="+mn-ea"/>
                          <a:cs typeface="Times New Roman" panose="02020603050405020304" pitchFamily="18" charset="0"/>
                        </a:rPr>
                        <a:t> se růženec;</a:t>
                      </a:r>
                      <a:endParaRPr lang="pl-PL" sz="1800" kern="1200" dirty="0">
                        <a:solidFill>
                          <a:schemeClr val="dk1"/>
                        </a:solidFill>
                        <a:effectLst/>
                        <a:latin typeface="Times New Roman" panose="02020603050405020304" pitchFamily="18" charset="0"/>
                        <a:ea typeface="+mn-ea"/>
                        <a:cs typeface="Times New Roman" panose="02020603050405020304" pitchFamily="18" charset="0"/>
                      </a:endParaRPr>
                    </a:p>
                    <a:p>
                      <a:pPr lvl="0">
                        <a:lnSpc>
                          <a:spcPct val="100000"/>
                        </a:lnSpc>
                        <a:spcAft>
                          <a:spcPts val="0"/>
                        </a:spcAft>
                      </a:pPr>
                      <a:r>
                        <a:rPr lang="hr-HR" sz="1800" kern="1200" dirty="0">
                          <a:solidFill>
                            <a:schemeClr val="dk1"/>
                          </a:solidFill>
                          <a:effectLst/>
                          <a:latin typeface="Times New Roman" panose="02020603050405020304" pitchFamily="18" charset="0"/>
                          <a:ea typeface="+mn-ea"/>
                          <a:cs typeface="Times New Roman" panose="02020603050405020304" pitchFamily="18" charset="0"/>
                        </a:rPr>
                        <a:t>svěcenou</a:t>
                      </a:r>
                      <a:r>
                        <a:rPr lang="hr-HR" sz="1800" kern="1200" baseline="0" dirty="0">
                          <a:solidFill>
                            <a:schemeClr val="dk1"/>
                          </a:solidFill>
                          <a:effectLst/>
                          <a:latin typeface="Times New Roman" panose="02020603050405020304" pitchFamily="18" charset="0"/>
                          <a:ea typeface="+mn-ea"/>
                          <a:cs typeface="Times New Roman" panose="02020603050405020304" pitchFamily="18" charset="0"/>
                        </a:rPr>
                        <a:t> vodou se kropily hospodářské budovy; </a:t>
                      </a:r>
                      <a:r>
                        <a:rPr lang="hr-HR" sz="1800" kern="1200" dirty="0">
                          <a:solidFill>
                            <a:schemeClr val="dk1"/>
                          </a:solidFill>
                          <a:effectLst/>
                          <a:latin typeface="Times New Roman" panose="02020603050405020304" pitchFamily="18" charset="0"/>
                          <a:ea typeface="+mn-ea"/>
                          <a:cs typeface="Times New Roman" panose="02020603050405020304" pitchFamily="18" charset="0"/>
                        </a:rPr>
                        <a:t>zapalovaly</a:t>
                      </a:r>
                      <a:r>
                        <a:rPr lang="hr-HR" sz="1800" kern="1200" baseline="0" dirty="0">
                          <a:solidFill>
                            <a:schemeClr val="dk1"/>
                          </a:solidFill>
                          <a:effectLst/>
                          <a:latin typeface="Times New Roman" panose="02020603050405020304" pitchFamily="18" charset="0"/>
                          <a:ea typeface="+mn-ea"/>
                          <a:cs typeface="Times New Roman" panose="02020603050405020304" pitchFamily="18" charset="0"/>
                        </a:rPr>
                        <a:t> se svěcené  byliny</a:t>
                      </a:r>
                      <a:endParaRPr lang="pl-PL" sz="1800" kern="1200" dirty="0">
                        <a:solidFill>
                          <a:schemeClr val="dk1"/>
                        </a:solidFill>
                        <a:effectLst/>
                        <a:latin typeface="Times New Roman" panose="02020603050405020304" pitchFamily="18" charset="0"/>
                        <a:ea typeface="+mn-ea"/>
                        <a:cs typeface="Times New Roman" panose="02020603050405020304" pitchFamily="18" charset="0"/>
                      </a:endParaRPr>
                    </a:p>
                    <a:p>
                      <a:pPr>
                        <a:lnSpc>
                          <a:spcPct val="100000"/>
                        </a:lnSpc>
                        <a:spcAft>
                          <a:spcPts val="0"/>
                        </a:spcAft>
                      </a:pPr>
                      <a:endParaRPr lang="pl-PL"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9276662"/>
                  </a:ext>
                </a:extLst>
              </a:tr>
              <a:tr h="286126">
                <a:tc>
                  <a:txBody>
                    <a:bodyPr/>
                    <a:lstStyle/>
                    <a:p>
                      <a:pPr algn="just">
                        <a:lnSpc>
                          <a:spcPct val="115000"/>
                        </a:lnSpc>
                        <a:spcAft>
                          <a:spcPts val="1000"/>
                        </a:spcAft>
                      </a:pP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zákazy</a:t>
                      </a:r>
                    </a:p>
                  </a:txBody>
                  <a:tcPr marL="68580" marR="68580" marT="0" marB="0"/>
                </a:tc>
                <a:tc>
                  <a:txBody>
                    <a:bodyPr/>
                    <a:lstStyle/>
                    <a:p>
                      <a:pPr algn="just">
                        <a:lnSpc>
                          <a:spcPct val="115000"/>
                        </a:lnSpc>
                        <a:spcAft>
                          <a:spcPts val="1000"/>
                        </a:spcAft>
                      </a:pP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kern="1200" dirty="0">
                          <a:solidFill>
                            <a:schemeClr val="dk1"/>
                          </a:solidFill>
                          <a:effectLst/>
                          <a:latin typeface="Times New Roman" panose="02020603050405020304" pitchFamily="18" charset="0"/>
                          <a:ea typeface="+mn-ea"/>
                          <a:cs typeface="Times New Roman" panose="02020603050405020304" pitchFamily="18" charset="0"/>
                        </a:rPr>
                        <a:t>požár vyvolalý hromem by se neměl hasit</a:t>
                      </a:r>
                      <a:endParaRPr lang="pl-PL" sz="1800" kern="1200" dirty="0">
                        <a:solidFill>
                          <a:schemeClr val="dk1"/>
                        </a:solidFill>
                        <a:effectLst/>
                        <a:latin typeface="Times New Roman" panose="02020603050405020304" pitchFamily="18" charset="0"/>
                        <a:ea typeface="+mn-ea"/>
                        <a:cs typeface="Times New Roman" panose="02020603050405020304" pitchFamily="18" charset="0"/>
                      </a:endParaRPr>
                    </a:p>
                    <a:p>
                      <a:pPr algn="just">
                        <a:lnSpc>
                          <a:spcPct val="100000"/>
                        </a:lnSpc>
                        <a:spcAft>
                          <a:spcPts val="0"/>
                        </a:spcAft>
                      </a:pPr>
                      <a:endParaRPr lang="pl-PL"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69170"/>
                  </a:ext>
                </a:extLst>
              </a:tr>
              <a:tr h="833670">
                <a:tc>
                  <a:txBody>
                    <a:bodyPr/>
                    <a:lstStyle/>
                    <a:p>
                      <a:pPr marL="0" algn="l" defTabSz="914400" rtl="0" eaLnBrk="1" latinLnBrk="0" hangingPunct="1">
                        <a:lnSpc>
                          <a:spcPct val="115000"/>
                        </a:lnSpc>
                        <a:spcAft>
                          <a:spcPts val="1000"/>
                        </a:spcAft>
                      </a:pPr>
                      <a:r>
                        <a:rPr lang="hr-HR" sz="1800" b="1"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prognózy</a:t>
                      </a:r>
                      <a:r>
                        <a:rPr lang="hr-HR" sz="1800" b="1" kern="1200" baseline="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 </a:t>
                      </a:r>
                      <a:r>
                        <a:rPr lang="hr-HR" sz="1800" b="1" kern="1200" baseline="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z</a:t>
                      </a:r>
                      <a:r>
                        <a:rPr lang="hr-HR" sz="1800" b="1"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 </a:t>
                      </a:r>
                      <a:r>
                        <a:rPr lang="hr-HR" sz="1800" b="1"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prvního jarního hromu)</a:t>
                      </a:r>
                      <a:endParaRPr lang="pl-PL" sz="1800" b="1"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endParaRPr lang="pl-PL"/>
                    </a:p>
                  </a:txBody>
                  <a:tcPr/>
                </a:tc>
                <a:tc>
                  <a:txBody>
                    <a:bodyPr/>
                    <a:lstStyle/>
                    <a:p>
                      <a:r>
                        <a:rPr lang="cs-CZ" sz="1800" kern="1200" dirty="0">
                          <a:solidFill>
                            <a:schemeClr val="dk1"/>
                          </a:solidFill>
                          <a:effectLst/>
                          <a:latin typeface="Times New Roman" panose="02020603050405020304" pitchFamily="18" charset="0"/>
                          <a:ea typeface="+mn-ea"/>
                          <a:cs typeface="Times New Roman" panose="02020603050405020304" pitchFamily="18" charset="0"/>
                        </a:rPr>
                        <a:t>úroda na polích (hřmění nad poli) nebo hojnost ryb (hřmění nad vodami); k neúrodě dojde, pokud hřmí v době, kdy ještě nic neroste; zvlášť pozitivní je hrom na den svatého Vojtěcha</a:t>
                      </a:r>
                    </a:p>
                  </a:txBody>
                  <a:tcPr/>
                </a:tc>
                <a:extLst>
                  <a:ext uri="{0D108BD9-81ED-4DB2-BD59-A6C34878D82A}">
                    <a16:rowId xmlns:a16="http://schemas.microsoft.com/office/drawing/2014/main" val="1051890433"/>
                  </a:ext>
                </a:extLst>
              </a:tr>
              <a:tr h="833670">
                <a:tc>
                  <a:txBody>
                    <a:bodyPr/>
                    <a:lstStyle/>
                    <a:p>
                      <a:pPr marL="0" algn="just" defTabSz="914400" rtl="0" eaLnBrk="1" latinLnBrk="0" hangingPunct="1">
                        <a:lnSpc>
                          <a:spcPct val="115000"/>
                        </a:lnSpc>
                        <a:spcAft>
                          <a:spcPts val="1000"/>
                        </a:spcAft>
                      </a:pPr>
                      <a:r>
                        <a:rPr lang="hr-HR" sz="1800" b="1"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chování</a:t>
                      </a:r>
                      <a:r>
                        <a:rPr lang="hr-HR" sz="1800" b="1" kern="1200" baseline="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 během</a:t>
                      </a:r>
                      <a:r>
                        <a:rPr lang="hr-HR" sz="1800" b="1"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 </a:t>
                      </a:r>
                      <a:r>
                        <a:rPr lang="hr-HR" sz="1800" b="1"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prvního jarního hromu</a:t>
                      </a:r>
                      <a:endParaRPr lang="pl-PL" sz="1800" b="1"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lvl="0"/>
                      <a:r>
                        <a:rPr lang="hr-HR" sz="1800" kern="1200" dirty="0">
                          <a:solidFill>
                            <a:schemeClr val="dk1"/>
                          </a:solidFill>
                          <a:effectLst/>
                          <a:latin typeface="Times New Roman" panose="02020603050405020304" pitchFamily="18" charset="0"/>
                          <a:ea typeface="+mn-ea"/>
                          <a:cs typeface="Times New Roman" panose="02020603050405020304" pitchFamily="18" charset="0"/>
                        </a:rPr>
                        <a:t>cinkalo</a:t>
                      </a:r>
                      <a:r>
                        <a:rPr lang="hr-HR" sz="1800" kern="1200" baseline="0" dirty="0">
                          <a:solidFill>
                            <a:schemeClr val="dk1"/>
                          </a:solidFill>
                          <a:effectLst/>
                          <a:latin typeface="Times New Roman" panose="02020603050405020304" pitchFamily="18" charset="0"/>
                          <a:ea typeface="+mn-ea"/>
                          <a:cs typeface="Times New Roman" panose="02020603050405020304" pitchFamily="18" charset="0"/>
                        </a:rPr>
                        <a:t> se penězi, aby </a:t>
                      </a:r>
                      <a:r>
                        <a:rPr lang="hr-HR" sz="1800" i="1" kern="1200" baseline="0" dirty="0">
                          <a:solidFill>
                            <a:schemeClr val="dk1"/>
                          </a:solidFill>
                          <a:effectLst/>
                          <a:latin typeface="Times New Roman" panose="02020603050405020304" pitchFamily="18" charset="0"/>
                          <a:ea typeface="+mn-ea"/>
                          <a:cs typeface="Times New Roman" panose="02020603050405020304" pitchFamily="18" charset="0"/>
                        </a:rPr>
                        <a:t>se držely</a:t>
                      </a:r>
                      <a:r>
                        <a:rPr lang="hr-HR" sz="1800" i="1" kern="1200" dirty="0">
                          <a:solidFill>
                            <a:schemeClr val="dk1"/>
                          </a:solidFill>
                          <a:effectLst/>
                          <a:latin typeface="Times New Roman" panose="02020603050405020304" pitchFamily="18" charset="0"/>
                          <a:ea typeface="+mn-ea"/>
                          <a:cs typeface="Times New Roman" panose="02020603050405020304" pitchFamily="18" charset="0"/>
                        </a:rPr>
                        <a:t> </a:t>
                      </a:r>
                      <a:r>
                        <a:rPr lang="hr-HR" sz="1800" kern="1200" dirty="0">
                          <a:solidFill>
                            <a:schemeClr val="dk1"/>
                          </a:solidFill>
                          <a:effectLst/>
                          <a:latin typeface="Times New Roman" panose="02020603050405020304" pitchFamily="18" charset="0"/>
                          <a:ea typeface="+mn-ea"/>
                          <a:cs typeface="Times New Roman" panose="02020603050405020304" pitchFamily="18" charset="0"/>
                        </a:rPr>
                        <a:t>po</a:t>
                      </a:r>
                      <a:r>
                        <a:rPr lang="hr-HR" sz="1800" i="1" kern="1200" dirty="0">
                          <a:solidFill>
                            <a:schemeClr val="dk1"/>
                          </a:solidFill>
                          <a:effectLst/>
                          <a:latin typeface="Times New Roman" panose="02020603050405020304" pitchFamily="18" charset="0"/>
                          <a:ea typeface="+mn-ea"/>
                          <a:cs typeface="Times New Roman" panose="02020603050405020304" pitchFamily="18" charset="0"/>
                        </a:rPr>
                        <a:t> </a:t>
                      </a:r>
                      <a:r>
                        <a:rPr lang="hr-HR" sz="1800" kern="1200" dirty="0">
                          <a:solidFill>
                            <a:schemeClr val="dk1"/>
                          </a:solidFill>
                          <a:effectLst/>
                          <a:latin typeface="Times New Roman" panose="02020603050405020304" pitchFamily="18" charset="0"/>
                          <a:ea typeface="+mn-ea"/>
                          <a:cs typeface="Times New Roman" panose="02020603050405020304" pitchFamily="18" charset="0"/>
                        </a:rPr>
                        <a:t>celý rok</a:t>
                      </a:r>
                    </a:p>
                    <a:p>
                      <a:pPr lvl="0"/>
                      <a:r>
                        <a:rPr lang="hr-HR" sz="1800" kern="1200" dirty="0">
                          <a:solidFill>
                            <a:schemeClr val="dk1"/>
                          </a:solidFill>
                          <a:effectLst/>
                          <a:latin typeface="Times New Roman" panose="02020603050405020304" pitchFamily="18" charset="0"/>
                          <a:ea typeface="+mn-ea"/>
                          <a:cs typeface="Times New Roman" panose="02020603050405020304" pitchFamily="18" charset="0"/>
                        </a:rPr>
                        <a:t>bušilo</a:t>
                      </a:r>
                      <a:r>
                        <a:rPr lang="hr-HR" sz="1800" kern="1200" baseline="0" dirty="0">
                          <a:solidFill>
                            <a:schemeClr val="dk1"/>
                          </a:solidFill>
                          <a:effectLst/>
                          <a:latin typeface="Times New Roman" panose="02020603050405020304" pitchFamily="18" charset="0"/>
                          <a:ea typeface="+mn-ea"/>
                          <a:cs typeface="Times New Roman" panose="02020603050405020304" pitchFamily="18" charset="0"/>
                        </a:rPr>
                        <a:t> se pěstmi do hlavy, </a:t>
                      </a:r>
                      <a:r>
                        <a:rPr lang="hr-HR" sz="1800" kern="1200" dirty="0">
                          <a:solidFill>
                            <a:schemeClr val="dk1"/>
                          </a:solidFill>
                          <a:effectLst/>
                          <a:latin typeface="Times New Roman" panose="02020603050405020304" pitchFamily="18" charset="0"/>
                          <a:ea typeface="+mn-ea"/>
                          <a:cs typeface="Times New Roman" panose="02020603050405020304" pitchFamily="18" charset="0"/>
                        </a:rPr>
                        <a:t> aby</a:t>
                      </a:r>
                      <a:r>
                        <a:rPr lang="hr-HR" sz="1800" kern="1200" baseline="0" dirty="0">
                          <a:solidFill>
                            <a:schemeClr val="dk1"/>
                          </a:solidFill>
                          <a:effectLst/>
                          <a:latin typeface="Times New Roman" panose="02020603050405020304" pitchFamily="18" charset="0"/>
                          <a:ea typeface="+mn-ea"/>
                          <a:cs typeface="Times New Roman" panose="02020603050405020304" pitchFamily="18" charset="0"/>
                        </a:rPr>
                        <a:t> nebolela</a:t>
                      </a:r>
                      <a:r>
                        <a:rPr lang="hr-HR" sz="1800" kern="1200" dirty="0">
                          <a:solidFill>
                            <a:schemeClr val="dk1"/>
                          </a:solidFill>
                          <a:effectLst/>
                          <a:latin typeface="Times New Roman" panose="02020603050405020304" pitchFamily="18" charset="0"/>
                          <a:ea typeface="+mn-ea"/>
                          <a:cs typeface="Times New Roman" panose="02020603050405020304" pitchFamily="18" charset="0"/>
                        </a:rPr>
                        <a:t> </a:t>
                      </a:r>
                      <a:endParaRPr lang="pl-PL" dirty="0">
                        <a:latin typeface="Times New Roman" panose="02020603050405020304" pitchFamily="18" charset="0"/>
                        <a:cs typeface="Times New Roman" panose="02020603050405020304" pitchFamily="18" charset="0"/>
                      </a:endParaRPr>
                    </a:p>
                  </a:txBody>
                  <a:tcPr/>
                </a:tc>
                <a:tc>
                  <a:txBody>
                    <a:bodyPr/>
                    <a:lstStyle/>
                    <a:p>
                      <a:endParaRPr lang="pl-PL" dirty="0"/>
                    </a:p>
                  </a:txBody>
                  <a:tcPr/>
                </a:tc>
                <a:extLst>
                  <a:ext uri="{0D108BD9-81ED-4DB2-BD59-A6C34878D82A}">
                    <a16:rowId xmlns:a16="http://schemas.microsoft.com/office/drawing/2014/main" val="2300558184"/>
                  </a:ext>
                </a:extLst>
              </a:tr>
            </a:tbl>
          </a:graphicData>
        </a:graphic>
      </p:graphicFrame>
    </p:spTree>
    <p:extLst>
      <p:ext uri="{BB962C8B-B14F-4D97-AF65-F5344CB8AC3E}">
        <p14:creationId xmlns:p14="http://schemas.microsoft.com/office/powerpoint/2010/main" val="4274027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875762F-DB3A-7C37-5E33-C33E9F094BEF}"/>
              </a:ext>
            </a:extLst>
          </p:cNvPr>
          <p:cNvSpPr>
            <a:spLocks noGrp="1"/>
          </p:cNvSpPr>
          <p:nvPr>
            <p:ph idx="1"/>
          </p:nvPr>
        </p:nvSpPr>
        <p:spPr>
          <a:xfrm>
            <a:off x="46182" y="144016"/>
            <a:ext cx="9144000" cy="6858000"/>
          </a:xfrm>
        </p:spPr>
        <p:txBody>
          <a:bodyPr/>
          <a:lstStyle/>
          <a:p>
            <a:pPr marL="0" indent="0" algn="ctr">
              <a:buNone/>
            </a:pPr>
            <a:endParaRPr lang="hr-H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buNone/>
            </a:pPr>
            <a:r>
              <a:rPr lang="hr-HR"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Lidový vs. celonárodní</a:t>
            </a:r>
            <a:endParaRPr lang="hr-H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hr-HR"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hr-HR"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porovnání</a:t>
            </a:r>
            <a:r>
              <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 úrovni intrajazykové a intrakulturní – rekonstrukce např. obrazu X v polských dialektech a v polské lidové kultuře a jeho konfrontace např. s obrazem X </a:t>
            </a:r>
            <a:r>
              <a:rPr lang="hr-HR"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v celonárodní (standardní), „všeobecné”, běžné</a:t>
            </a:r>
            <a:r>
              <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polštině a v polské národní kultuře </a:t>
            </a:r>
          </a:p>
          <a:p>
            <a:pPr marL="0" indent="0" algn="just">
              <a:buNone/>
            </a:pPr>
            <a:endParaRPr lang="hr-HR"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
        <p:nvSpPr>
          <p:cNvPr id="4" name="Owal 3">
            <a:extLst>
              <a:ext uri="{FF2B5EF4-FFF2-40B4-BE49-F238E27FC236}">
                <a16:creationId xmlns:a16="http://schemas.microsoft.com/office/drawing/2014/main" id="{632F7678-0931-35AE-6693-17F0C124C57D}"/>
              </a:ext>
            </a:extLst>
          </p:cNvPr>
          <p:cNvSpPr/>
          <p:nvPr/>
        </p:nvSpPr>
        <p:spPr>
          <a:xfrm>
            <a:off x="2879812" y="2671836"/>
            <a:ext cx="3384376" cy="302433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Owal 6">
            <a:extLst>
              <a:ext uri="{FF2B5EF4-FFF2-40B4-BE49-F238E27FC236}">
                <a16:creationId xmlns:a16="http://schemas.microsoft.com/office/drawing/2014/main" id="{D1F5BDB4-8A92-BB91-53CB-42C8858FE2EF}"/>
              </a:ext>
            </a:extLst>
          </p:cNvPr>
          <p:cNvSpPr/>
          <p:nvPr/>
        </p:nvSpPr>
        <p:spPr>
          <a:xfrm>
            <a:off x="3903648" y="3682108"/>
            <a:ext cx="1336704" cy="1221976"/>
          </a:xfrm>
          <a:prstGeom prst="ellipse">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mc:AlternateContent xmlns:mc="http://schemas.openxmlformats.org/markup-compatibility/2006" xmlns:p14="http://schemas.microsoft.com/office/powerpoint/2010/main">
        <mc:Choice Requires="p14">
          <p:contentPart p14:bwMode="auto" r:id="rId2">
            <p14:nvContentPartPr>
              <p14:cNvPr id="19" name="Pismo odręczne 18">
                <a:extLst>
                  <a:ext uri="{FF2B5EF4-FFF2-40B4-BE49-F238E27FC236}">
                    <a16:creationId xmlns:a16="http://schemas.microsoft.com/office/drawing/2014/main" id="{10C7E888-4790-DF7D-6286-6EE71A7C3908}"/>
                  </a:ext>
                </a:extLst>
              </p14:cNvPr>
              <p14:cNvContentPartPr/>
              <p14:nvPr/>
            </p14:nvContentPartPr>
            <p14:xfrm>
              <a:off x="4317600" y="2324560"/>
              <a:ext cx="360" cy="2160"/>
            </p14:xfrm>
          </p:contentPart>
        </mc:Choice>
        <mc:Fallback xmlns="">
          <p:pic>
            <p:nvPicPr>
              <p:cNvPr id="19" name="Pismo odręczne 18">
                <a:extLst>
                  <a:ext uri="{FF2B5EF4-FFF2-40B4-BE49-F238E27FC236}">
                    <a16:creationId xmlns:a16="http://schemas.microsoft.com/office/drawing/2014/main" id="{10C7E888-4790-DF7D-6286-6EE71A7C3908}"/>
                  </a:ext>
                </a:extLst>
              </p:cNvPr>
              <p:cNvPicPr/>
              <p:nvPr/>
            </p:nvPicPr>
            <p:blipFill>
              <a:blip r:embed="rId3"/>
              <a:stretch>
                <a:fillRect/>
              </a:stretch>
            </p:blipFill>
            <p:spPr>
              <a:xfrm>
                <a:off x="4311480" y="2318440"/>
                <a:ext cx="12600" cy="14400"/>
              </a:xfrm>
              <a:prstGeom prst="rect">
                <a:avLst/>
              </a:prstGeom>
            </p:spPr>
          </p:pic>
        </mc:Fallback>
      </mc:AlternateContent>
      <p:cxnSp>
        <p:nvCxnSpPr>
          <p:cNvPr id="5" name="Łącznik prosty ze strzałką 4">
            <a:extLst>
              <a:ext uri="{FF2B5EF4-FFF2-40B4-BE49-F238E27FC236}">
                <a16:creationId xmlns:a16="http://schemas.microsoft.com/office/drawing/2014/main" id="{65979B4E-33EC-2A43-B943-6E9A62871780}"/>
              </a:ext>
            </a:extLst>
          </p:cNvPr>
          <p:cNvCxnSpPr/>
          <p:nvPr/>
        </p:nvCxnSpPr>
        <p:spPr>
          <a:xfrm>
            <a:off x="4860032" y="4293096"/>
            <a:ext cx="1080120" cy="0"/>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8" name="Łącznik prosty ze strzałką 7">
            <a:extLst>
              <a:ext uri="{FF2B5EF4-FFF2-40B4-BE49-F238E27FC236}">
                <a16:creationId xmlns:a16="http://schemas.microsoft.com/office/drawing/2014/main" id="{D3F148CB-7502-7518-24C1-DA2214F028C9}"/>
              </a:ext>
            </a:extLst>
          </p:cNvPr>
          <p:cNvCxnSpPr/>
          <p:nvPr/>
        </p:nvCxnSpPr>
        <p:spPr>
          <a:xfrm>
            <a:off x="5364088" y="3573016"/>
            <a:ext cx="914400" cy="9144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1648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Moje dokumenty\Moje obrazy\SSiSL-1996.JPG">
            <a:extLst>
              <a:ext uri="{FF2B5EF4-FFF2-40B4-BE49-F238E27FC236}">
                <a16:creationId xmlns:a16="http://schemas.microsoft.com/office/drawing/2014/main" id="{E2E6468D-88B5-C035-0B54-150ABFB470EC}"/>
              </a:ext>
            </a:extLst>
          </p:cNvPr>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1780239"/>
            <a:ext cx="2520280" cy="3312367"/>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Słownik języka polskiego PWN. Tom 1-2 - Lidia Drabik - Książka | Księgarnia  internetowa Poczytaj.pl">
            <a:extLst>
              <a:ext uri="{FF2B5EF4-FFF2-40B4-BE49-F238E27FC236}">
                <a16:creationId xmlns:a16="http://schemas.microsoft.com/office/drawing/2014/main" id="{060E3BD2-5885-F82E-D6A2-1C736DA17F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772816"/>
            <a:ext cx="2409056" cy="3312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7295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5112665-1A6E-A797-0B49-3054D89F1B90}"/>
              </a:ext>
            </a:extLst>
          </p:cNvPr>
          <p:cNvSpPr>
            <a:spLocks noGrp="1"/>
          </p:cNvSpPr>
          <p:nvPr>
            <p:ph idx="1"/>
          </p:nvPr>
        </p:nvSpPr>
        <p:spPr>
          <a:xfrm>
            <a:off x="395536" y="0"/>
            <a:ext cx="8496944" cy="6597352"/>
          </a:xfrm>
        </p:spPr>
        <p:txBody>
          <a:bodyPr>
            <a:normAutofit lnSpcReduction="10000"/>
          </a:bodyPr>
          <a:lstStyle/>
          <a:p>
            <a:pPr marL="0" indent="0" algn="ctr">
              <a:buNone/>
            </a:pPr>
            <a:endParaRPr lang="hr-HR"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Déšť v běžné (standardní, celonárodní) polštině</a:t>
            </a:r>
          </a:p>
          <a:p>
            <a:pPr marL="0" indent="0" algn="ctr">
              <a:buNone/>
            </a:pPr>
            <a:endParaRPr lang="hr-HR"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‘velké množství vodních kapek padajících z mraků</a:t>
            </a: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hr-H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WSJP PAN</a:t>
            </a:r>
            <a:endPar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‘kapky vody padající z mraků’ </a:t>
            </a:r>
            <a:r>
              <a:rPr lang="hr-HR" sz="1600" dirty="0">
                <a:effectLst/>
                <a:latin typeface="Times New Roman" panose="02020603050405020304" pitchFamily="18" charset="0"/>
                <a:ea typeface="Calibri" panose="020F0502020204030204" pitchFamily="34" charset="0"/>
                <a:cs typeface="Times New Roman" panose="02020603050405020304" pitchFamily="18" charset="0"/>
              </a:rPr>
              <a:t>ISJP Bań</a:t>
            </a:r>
          </a:p>
          <a:p>
            <a:pPr marL="0" indent="0">
              <a:spcBef>
                <a:spcPts val="0"/>
              </a:spcBef>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‘atmosférická srážka v podobě kapek padajících z mraků’ </a:t>
            </a:r>
            <a:r>
              <a:rPr lang="hr-HR" sz="1600" dirty="0">
                <a:effectLst/>
                <a:latin typeface="Times New Roman" panose="02020603050405020304" pitchFamily="18" charset="0"/>
                <a:ea typeface="Calibri" panose="020F0502020204030204" pitchFamily="34" charset="0"/>
                <a:cs typeface="Times New Roman" panose="02020603050405020304" pitchFamily="18" charset="0"/>
              </a:rPr>
              <a:t>USJP Dub</a:t>
            </a:r>
            <a:endParaRPr lang="hr-H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chem</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kwaśne deszcze / kyselé deště</a:t>
            </a:r>
            <a:r>
              <a:rPr lang="hr-HR" sz="1800" i="1" dirty="0">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meteor.</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deszcz zenitalny / zenitový déšť</a:t>
            </a:r>
          </a:p>
          <a:p>
            <a:pPr algn="just">
              <a:spcBef>
                <a:spcPts val="0"/>
              </a:spcBef>
            </a:pPr>
            <a:endParaRPr lang="hr-HR" sz="1800" i="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Bef>
                <a:spcPts val="0"/>
              </a:spcBef>
            </a:pPr>
            <a:r>
              <a:rPr lang="hr-HR" sz="1800" dirty="0">
                <a:latin typeface="Times New Roman" panose="02020603050405020304" pitchFamily="18" charset="0"/>
                <a:ea typeface="Calibri" panose="020F0502020204030204" pitchFamily="34" charset="0"/>
                <a:cs typeface="Times New Roman" panose="02020603050405020304" pitchFamily="18" charset="0"/>
              </a:rPr>
              <a:t>d</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drobny</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rzęsisty</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ulewny</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strugi deszczu</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mały</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duży</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 ciepły</a:t>
            </a:r>
          </a:p>
          <a:p>
            <a:pPr algn="just">
              <a:lnSpc>
                <a:spcPct val="110000"/>
              </a:lnSpc>
              <a:spcBef>
                <a:spcPts val="0"/>
              </a:spcBef>
            </a:pP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deszcz iskier</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kul</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łez</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pocisków</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pochwał</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oklasków</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pocałunków</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obelg</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złoty deszcz </a:t>
            </a:r>
          </a:p>
          <a:p>
            <a:pPr algn="just">
              <a:lnSpc>
                <a:spcPct val="110000"/>
              </a:lnSpc>
              <a:spcBef>
                <a:spcPts val="0"/>
              </a:spcBef>
            </a:pP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ktoś trafia/wpada/dostaje się z deszczu pod rynnę</a:t>
            </a:r>
          </a:p>
          <a:p>
            <a:pPr algn="just">
              <a:lnSpc>
                <a:spcPct val="110000"/>
              </a:lnSpc>
              <a:spcBef>
                <a:spcPts val="0"/>
              </a:spcBef>
            </a:pPr>
            <a:r>
              <a:rPr lang="hr-HR" sz="1800" i="1" dirty="0">
                <a:effectLst/>
                <a:latin typeface="Times New Roman" panose="02020603050405020304" pitchFamily="18" charset="0"/>
                <a:ea typeface="Calibri" panose="020F0502020204030204" pitchFamily="34" charset="0"/>
              </a:rPr>
              <a:t>chwilowy</a:t>
            </a:r>
            <a:r>
              <a:rPr lang="hr-HR" sz="1800" dirty="0">
                <a:effectLst/>
                <a:latin typeface="Times New Roman" panose="02020603050405020304" pitchFamily="18" charset="0"/>
                <a:ea typeface="Calibri" panose="020F0502020204030204" pitchFamily="34" charset="0"/>
              </a:rPr>
              <a:t>, </a:t>
            </a:r>
            <a:r>
              <a:rPr lang="hr-HR" sz="1800" i="1" dirty="0">
                <a:effectLst/>
                <a:latin typeface="Times New Roman" panose="02020603050405020304" pitchFamily="18" charset="0"/>
                <a:ea typeface="Calibri" panose="020F0502020204030204" pitchFamily="34" charset="0"/>
              </a:rPr>
              <a:t>przelotny</a:t>
            </a:r>
            <a:r>
              <a:rPr lang="hr-HR" sz="1800" dirty="0">
                <a:effectLst/>
                <a:latin typeface="Times New Roman" panose="02020603050405020304" pitchFamily="18" charset="0"/>
                <a:ea typeface="Calibri" panose="020F0502020204030204" pitchFamily="34" charset="0"/>
              </a:rPr>
              <a:t>, </a:t>
            </a:r>
            <a:r>
              <a:rPr lang="hr-HR" sz="1800" i="1" dirty="0">
                <a:effectLst/>
                <a:latin typeface="Times New Roman" panose="02020603050405020304" pitchFamily="18" charset="0"/>
                <a:ea typeface="Calibri" panose="020F0502020204030204" pitchFamily="34" charset="0"/>
              </a:rPr>
              <a:t>długotrwały</a:t>
            </a:r>
            <a:r>
              <a:rPr lang="hr-HR" sz="1800" dirty="0">
                <a:effectLst/>
                <a:latin typeface="Times New Roman" panose="02020603050405020304" pitchFamily="18" charset="0"/>
                <a:ea typeface="Calibri" panose="020F0502020204030204" pitchFamily="34" charset="0"/>
              </a:rPr>
              <a:t>, </a:t>
            </a:r>
            <a:r>
              <a:rPr lang="hr-HR" sz="1800" i="1" dirty="0">
                <a:effectLst/>
                <a:latin typeface="Times New Roman" panose="02020603050405020304" pitchFamily="18" charset="0"/>
                <a:ea typeface="Calibri" panose="020F0502020204030204" pitchFamily="34" charset="0"/>
              </a:rPr>
              <a:t>ciągły</a:t>
            </a:r>
          </a:p>
          <a:p>
            <a:pPr algn="just">
              <a:lnSpc>
                <a:spcPct val="110000"/>
              </a:lnSpc>
              <a:spcBef>
                <a:spcPts val="0"/>
              </a:spcBef>
            </a:pPr>
            <a:r>
              <a:rPr lang="hr-HR" sz="1800" i="1" dirty="0">
                <a:effectLst/>
                <a:latin typeface="Times New Roman" panose="02020603050405020304" pitchFamily="18" charset="0"/>
                <a:ea typeface="Calibri" panose="020F0502020204030204" pitchFamily="34" charset="0"/>
              </a:rPr>
              <a:t>wiosenny</a:t>
            </a:r>
            <a:r>
              <a:rPr lang="hr-HR" sz="1800" dirty="0">
                <a:effectLst/>
                <a:latin typeface="Times New Roman" panose="02020603050405020304" pitchFamily="18" charset="0"/>
                <a:ea typeface="Calibri" panose="020F0502020204030204" pitchFamily="34" charset="0"/>
              </a:rPr>
              <a:t>, </a:t>
            </a:r>
            <a:r>
              <a:rPr lang="hr-HR" sz="1800" i="1" dirty="0">
                <a:effectLst/>
                <a:latin typeface="Times New Roman" panose="02020603050405020304" pitchFamily="18" charset="0"/>
                <a:ea typeface="Calibri" panose="020F0502020204030204" pitchFamily="34" charset="0"/>
              </a:rPr>
              <a:t>majowy</a:t>
            </a:r>
            <a:r>
              <a:rPr lang="hr-HR" sz="1800" dirty="0">
                <a:effectLst/>
                <a:latin typeface="Times New Roman" panose="02020603050405020304" pitchFamily="18" charset="0"/>
                <a:ea typeface="Calibri" panose="020F0502020204030204" pitchFamily="34" charset="0"/>
              </a:rPr>
              <a:t>, </a:t>
            </a:r>
            <a:r>
              <a:rPr lang="hr-HR" sz="1800" i="1" dirty="0">
                <a:effectLst/>
                <a:latin typeface="Times New Roman" panose="02020603050405020304" pitchFamily="18" charset="0"/>
                <a:ea typeface="Calibri" panose="020F0502020204030204" pitchFamily="34" charset="0"/>
              </a:rPr>
              <a:t>poranny</a:t>
            </a:r>
            <a:r>
              <a:rPr lang="hr-HR" sz="1800" dirty="0">
                <a:effectLst/>
                <a:latin typeface="Times New Roman" panose="02020603050405020304" pitchFamily="18" charset="0"/>
                <a:ea typeface="Calibri" panose="020F0502020204030204" pitchFamily="34" charset="0"/>
              </a:rPr>
              <a:t>, por. w przysł. </a:t>
            </a:r>
            <a:r>
              <a:rPr lang="hr-HR" sz="1800" i="1" dirty="0">
                <a:effectLst/>
                <a:latin typeface="Times New Roman" panose="02020603050405020304" pitchFamily="18" charset="0"/>
                <a:ea typeface="Calibri" panose="020F0502020204030204" pitchFamily="34" charset="0"/>
              </a:rPr>
              <a:t>Deszcz ranny i płacz panny – oba krótkotrwałe</a:t>
            </a:r>
          </a:p>
          <a:p>
            <a:pPr algn="just">
              <a:lnSpc>
                <a:spcPct val="110000"/>
              </a:lnSpc>
              <a:spcBef>
                <a:spcPts val="0"/>
              </a:spcBef>
            </a:pPr>
            <a:r>
              <a:rPr lang="hr-HR" sz="1800" i="1" dirty="0">
                <a:effectLst/>
                <a:latin typeface="Times New Roman" panose="02020603050405020304" pitchFamily="18" charset="0"/>
                <a:ea typeface="Calibri" panose="020F0502020204030204" pitchFamily="34" charset="0"/>
              </a:rPr>
              <a:t>kropi</a:t>
            </a:r>
            <a:r>
              <a:rPr lang="hr-HR" sz="1800" dirty="0">
                <a:effectLst/>
                <a:latin typeface="Times New Roman" panose="02020603050405020304" pitchFamily="18" charset="0"/>
                <a:ea typeface="Calibri" panose="020F0502020204030204" pitchFamily="34" charset="0"/>
              </a:rPr>
              <a:t>, </a:t>
            </a:r>
            <a:r>
              <a:rPr lang="hr-HR" sz="1800" i="1" dirty="0">
                <a:effectLst/>
                <a:latin typeface="Times New Roman" panose="02020603050405020304" pitchFamily="18" charset="0"/>
                <a:ea typeface="Calibri" panose="020F0502020204030204" pitchFamily="34" charset="0"/>
              </a:rPr>
              <a:t>mży</a:t>
            </a:r>
            <a:r>
              <a:rPr lang="hr-HR" sz="1800" dirty="0">
                <a:effectLst/>
                <a:latin typeface="Times New Roman" panose="02020603050405020304" pitchFamily="18" charset="0"/>
                <a:ea typeface="Calibri" panose="020F0502020204030204" pitchFamily="34" charset="0"/>
              </a:rPr>
              <a:t>, </a:t>
            </a:r>
            <a:r>
              <a:rPr lang="hr-HR" sz="1800" i="1" dirty="0">
                <a:effectLst/>
                <a:latin typeface="Times New Roman" panose="02020603050405020304" pitchFamily="18" charset="0"/>
                <a:ea typeface="Calibri" panose="020F0502020204030204" pitchFamily="34" charset="0"/>
              </a:rPr>
              <a:t>rosi</a:t>
            </a:r>
            <a:r>
              <a:rPr lang="hr-HR" sz="1800" dirty="0">
                <a:effectLst/>
                <a:latin typeface="Times New Roman" panose="02020603050405020304" pitchFamily="18" charset="0"/>
                <a:ea typeface="Calibri" panose="020F0502020204030204" pitchFamily="34" charset="0"/>
              </a:rPr>
              <a:t>, </a:t>
            </a:r>
            <a:r>
              <a:rPr lang="hr-HR" sz="1800" i="1" dirty="0">
                <a:effectLst/>
                <a:latin typeface="Times New Roman" panose="02020603050405020304" pitchFamily="18" charset="0"/>
                <a:ea typeface="Calibri" panose="020F0502020204030204" pitchFamily="34" charset="0"/>
              </a:rPr>
              <a:t>pada</a:t>
            </a:r>
            <a:r>
              <a:rPr lang="hr-HR" sz="1800" dirty="0">
                <a:effectLst/>
                <a:latin typeface="Times New Roman" panose="02020603050405020304" pitchFamily="18" charset="0"/>
                <a:ea typeface="Calibri" panose="020F0502020204030204" pitchFamily="34" charset="0"/>
              </a:rPr>
              <a:t>, </a:t>
            </a:r>
            <a:r>
              <a:rPr lang="hr-HR" sz="1800" i="1" dirty="0">
                <a:effectLst/>
                <a:latin typeface="Times New Roman" panose="02020603050405020304" pitchFamily="18" charset="0"/>
                <a:ea typeface="Calibri" panose="020F0502020204030204" pitchFamily="34" charset="0"/>
              </a:rPr>
              <a:t>siąpi</a:t>
            </a:r>
            <a:r>
              <a:rPr lang="hr-HR" sz="1800" dirty="0">
                <a:effectLst/>
                <a:latin typeface="Times New Roman" panose="02020603050405020304" pitchFamily="18" charset="0"/>
                <a:ea typeface="Calibri" panose="020F0502020204030204" pitchFamily="34" charset="0"/>
              </a:rPr>
              <a:t>, </a:t>
            </a:r>
            <a:r>
              <a:rPr lang="hr-HR" sz="1800" i="1" dirty="0">
                <a:effectLst/>
                <a:latin typeface="Times New Roman" panose="02020603050405020304" pitchFamily="18" charset="0"/>
                <a:ea typeface="Calibri" panose="020F0502020204030204" pitchFamily="34" charset="0"/>
              </a:rPr>
              <a:t>leje</a:t>
            </a:r>
            <a:r>
              <a:rPr lang="hr-HR" sz="1800" dirty="0">
                <a:effectLst/>
                <a:latin typeface="Times New Roman" panose="02020603050405020304" pitchFamily="18" charset="0"/>
                <a:ea typeface="Calibri" panose="020F0502020204030204" pitchFamily="34" charset="0"/>
              </a:rPr>
              <a:t>, </a:t>
            </a:r>
            <a:r>
              <a:rPr lang="hr-HR" sz="1800" i="1" dirty="0">
                <a:effectLst/>
                <a:latin typeface="Times New Roman" panose="02020603050405020304" pitchFamily="18" charset="0"/>
                <a:ea typeface="Calibri" panose="020F0502020204030204" pitchFamily="34" charset="0"/>
              </a:rPr>
              <a:t>zacina</a:t>
            </a:r>
            <a:r>
              <a:rPr lang="hr-HR" sz="1800" dirty="0">
                <a:effectLst/>
                <a:latin typeface="Times New Roman" panose="02020603050405020304" pitchFamily="18" charset="0"/>
                <a:ea typeface="Calibri" panose="020F0502020204030204" pitchFamily="34" charset="0"/>
              </a:rPr>
              <a:t>, </a:t>
            </a:r>
            <a:r>
              <a:rPr lang="hr-HR" sz="1800" i="1" dirty="0">
                <a:effectLst/>
                <a:latin typeface="Times New Roman" panose="02020603050405020304" pitchFamily="18" charset="0"/>
                <a:ea typeface="Calibri" panose="020F0502020204030204" pitchFamily="34" charset="0"/>
              </a:rPr>
              <a:t>chlapie</a:t>
            </a:r>
            <a:r>
              <a:rPr lang="hr-HR" sz="1800" dirty="0">
                <a:effectLst/>
                <a:latin typeface="Times New Roman" panose="02020603050405020304" pitchFamily="18" charset="0"/>
                <a:ea typeface="Calibri" panose="020F0502020204030204" pitchFamily="34" charset="0"/>
              </a:rPr>
              <a:t>, </a:t>
            </a:r>
            <a:r>
              <a:rPr lang="hr-HR" sz="1800" i="1" dirty="0">
                <a:effectLst/>
                <a:latin typeface="Times New Roman" panose="02020603050405020304" pitchFamily="18" charset="0"/>
                <a:ea typeface="Calibri" panose="020F0502020204030204" pitchFamily="34" charset="0"/>
              </a:rPr>
              <a:t>pluszcze</a:t>
            </a:r>
            <a:r>
              <a:rPr lang="hr-HR" sz="1800" dirty="0">
                <a:effectLst/>
                <a:latin typeface="Times New Roman" panose="02020603050405020304" pitchFamily="18" charset="0"/>
                <a:ea typeface="Calibri" panose="020F0502020204030204" pitchFamily="34" charset="0"/>
              </a:rPr>
              <a:t>, </a:t>
            </a:r>
            <a:r>
              <a:rPr lang="hr-HR" sz="1800" i="1" dirty="0">
                <a:effectLst/>
                <a:latin typeface="Times New Roman" panose="02020603050405020304" pitchFamily="18" charset="0"/>
                <a:ea typeface="Calibri" panose="020F0502020204030204" pitchFamily="34" charset="0"/>
              </a:rPr>
              <a:t>bije</a:t>
            </a:r>
            <a:r>
              <a:rPr lang="hr-HR" sz="1800" dirty="0">
                <a:effectLst/>
                <a:latin typeface="Times New Roman" panose="02020603050405020304" pitchFamily="18" charset="0"/>
                <a:ea typeface="Calibri" panose="020F0502020204030204" pitchFamily="34" charset="0"/>
              </a:rPr>
              <a:t>, </a:t>
            </a:r>
            <a:r>
              <a:rPr lang="hr-HR" sz="1800" i="1" dirty="0">
                <a:effectLst/>
                <a:latin typeface="Times New Roman" panose="02020603050405020304" pitchFamily="18" charset="0"/>
                <a:ea typeface="Calibri" panose="020F0502020204030204" pitchFamily="34" charset="0"/>
              </a:rPr>
              <a:t>cichnie</a:t>
            </a:r>
            <a:r>
              <a:rPr lang="hr-HR" sz="1800" dirty="0">
                <a:effectLst/>
                <a:latin typeface="Times New Roman" panose="02020603050405020304" pitchFamily="18" charset="0"/>
                <a:ea typeface="Calibri" panose="020F0502020204030204" pitchFamily="34" charset="0"/>
              </a:rPr>
              <a:t>, </a:t>
            </a:r>
            <a:r>
              <a:rPr lang="hr-HR" sz="1800" i="1" dirty="0">
                <a:effectLst/>
                <a:latin typeface="Times New Roman" panose="02020603050405020304" pitchFamily="18" charset="0"/>
                <a:ea typeface="Calibri" panose="020F0502020204030204" pitchFamily="34" charset="0"/>
              </a:rPr>
              <a:t>ustaje</a:t>
            </a:r>
            <a:endParaRPr lang="hr-HR" sz="1800" i="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Bef>
                <a:spcPts val="0"/>
              </a:spcBef>
            </a:pP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deszcz szumi, szemrze</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pluszcze </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vs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szum, szmer, plusk deszczu</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pP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wyglądać</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czekać</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pragnąć</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łaknąć</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czegoś jak kania dżdżu</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deszczu</a:t>
            </a:r>
          </a:p>
          <a:p>
            <a:pPr algn="just">
              <a:lnSpc>
                <a:spcPct val="110000"/>
              </a:lnSpc>
              <a:spcBef>
                <a:spcPts val="0"/>
              </a:spcBef>
            </a:pP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coś powstaje/mnoży się / pojawia się jak/niczym grzyby po deszczu</a:t>
            </a:r>
          </a:p>
          <a:p>
            <a:pPr algn="just">
              <a:lnSpc>
                <a:spcPct val="110000"/>
              </a:lnSpc>
              <a:spcBef>
                <a:spcPts val="0"/>
              </a:spcBef>
            </a:pPr>
            <a:r>
              <a:rPr lang="hr-HR" sz="1800" dirty="0">
                <a:latin typeface="Times New Roman" panose="02020603050405020304" pitchFamily="18" charset="0"/>
                <a:ea typeface="Calibri" panose="020F0502020204030204" pitchFamily="34" charset="0"/>
                <a:cs typeface="Times New Roman" panose="02020603050405020304" pitchFamily="18" charset="0"/>
              </a:rPr>
              <a:t>p</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řísl.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Po deszczu pogoda, a po kłótni zgoda </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‘nešťastné události mají šťastný konec’ </a:t>
            </a:r>
          </a:p>
          <a:p>
            <a:pPr algn="just">
              <a:lnSpc>
                <a:spcPct val="110000"/>
              </a:lnSpc>
              <a:spcBef>
                <a:spcPts val="0"/>
              </a:spcBef>
            </a:pP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Po deszczu pogoda, po pogodzie desza </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‘všechno pomine’</a:t>
            </a:r>
          </a:p>
          <a:p>
            <a:pPr algn="just">
              <a:lnSpc>
                <a:spcPct val="110000"/>
              </a:lnSpc>
              <a:spcBef>
                <a:spcPts val="0"/>
              </a:spcBef>
            </a:pPr>
            <a:r>
              <a:rPr lang="hr-HR" sz="1800" dirty="0">
                <a:latin typeface="Times New Roman" panose="02020603050405020304" pitchFamily="18" charset="0"/>
                <a:ea typeface="Calibri" panose="020F0502020204030204" pitchFamily="34" charset="0"/>
                <a:cs typeface="Times New Roman" panose="02020603050405020304" pitchFamily="18" charset="0"/>
              </a:rPr>
              <a:t>deszczówka; </a:t>
            </a:r>
            <a:r>
              <a:rPr lang="hr-HR" sz="1800" i="1" dirty="0">
                <a:effectLst/>
                <a:latin typeface="Times New Roman" panose="02020603050405020304" pitchFamily="18" charset="0"/>
                <a:ea typeface="Calibri" panose="020F0502020204030204" pitchFamily="34" charset="0"/>
              </a:rPr>
              <a:t>deszczownia</a:t>
            </a:r>
            <a:r>
              <a:rPr lang="hr-HR" sz="1800" dirty="0">
                <a:effectLst/>
                <a:latin typeface="Times New Roman" panose="02020603050405020304" pitchFamily="18" charset="0"/>
                <a:ea typeface="Calibri" panose="020F0502020204030204" pitchFamily="34" charset="0"/>
              </a:rPr>
              <a:t>;</a:t>
            </a:r>
            <a:r>
              <a:rPr lang="hr-HR" sz="1800" i="1" dirty="0">
                <a:effectLst/>
                <a:latin typeface="Times New Roman" panose="02020603050405020304" pitchFamily="18" charset="0"/>
                <a:ea typeface="Calibri" panose="020F0502020204030204" pitchFamily="34" charset="0"/>
              </a:rPr>
              <a:t> </a:t>
            </a:r>
            <a:r>
              <a:rPr lang="hr-HR" sz="1800" dirty="0">
                <a:effectLst/>
                <a:latin typeface="Times New Roman" panose="02020603050405020304" pitchFamily="18" charset="0"/>
                <a:ea typeface="Calibri" panose="020F0502020204030204" pitchFamily="34" charset="0"/>
              </a:rPr>
              <a:t>desz</a:t>
            </a:r>
            <a:r>
              <a:rPr lang="hr-HR" sz="1800" i="1" dirty="0">
                <a:effectLst/>
                <a:latin typeface="Times New Roman" panose="02020603050405020304" pitchFamily="18" charset="0"/>
                <a:ea typeface="Calibri" panose="020F0502020204030204" pitchFamily="34" charset="0"/>
              </a:rPr>
              <a:t>czownica</a:t>
            </a:r>
            <a:r>
              <a:rPr lang="hr-HR" sz="1800" dirty="0">
                <a:effectLst/>
                <a:latin typeface="Times New Roman" panose="02020603050405020304" pitchFamily="18" charset="0"/>
                <a:ea typeface="Calibri" panose="020F0502020204030204" pitchFamily="34" charset="0"/>
              </a:rPr>
              <a:t>;</a:t>
            </a:r>
            <a:r>
              <a:rPr lang="hr-HR" sz="1800" i="1" dirty="0">
                <a:effectLst/>
                <a:latin typeface="Times New Roman" panose="02020603050405020304" pitchFamily="18" charset="0"/>
                <a:ea typeface="Calibri" panose="020F0502020204030204" pitchFamily="34" charset="0"/>
              </a:rPr>
              <a:t> </a:t>
            </a:r>
            <a:r>
              <a:rPr lang="hr-HR" sz="1800" i="1" dirty="0">
                <a:latin typeface="Times New Roman" panose="02020603050405020304" pitchFamily="18" charset="0"/>
                <a:ea typeface="Calibri" panose="020F0502020204030204" pitchFamily="34" charset="0"/>
                <a:cs typeface="Times New Roman" panose="02020603050405020304" pitchFamily="18" charset="0"/>
              </a:rPr>
              <a:t>deszczochron</a:t>
            </a:r>
            <a:r>
              <a:rPr lang="hr-HR" sz="1800" dirty="0">
                <a:latin typeface="Times New Roman" panose="02020603050405020304" pitchFamily="18" charset="0"/>
                <a:ea typeface="Calibri" panose="020F0502020204030204" pitchFamily="34" charset="0"/>
                <a:cs typeface="Times New Roman" panose="02020603050405020304" pitchFamily="18" charset="0"/>
              </a:rPr>
              <a:t>; </a:t>
            </a:r>
            <a:r>
              <a:rPr lang="hr-HR" sz="1800" i="1" dirty="0">
                <a:latin typeface="Times New Roman" panose="02020603050405020304" pitchFamily="18" charset="0"/>
                <a:ea typeface="Calibri" panose="020F0502020204030204" pitchFamily="34" charset="0"/>
                <a:cs typeface="Times New Roman" panose="02020603050405020304" pitchFamily="18" charset="0"/>
              </a:rPr>
              <a:t>deszczomierz</a:t>
            </a:r>
            <a:r>
              <a:rPr lang="hr-HR" sz="1800" dirty="0">
                <a:latin typeface="Times New Roman" panose="02020603050405020304" pitchFamily="18" charset="0"/>
                <a:ea typeface="Calibri" panose="020F0502020204030204" pitchFamily="34"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000" dirty="0"/>
          </a:p>
        </p:txBody>
      </p:sp>
    </p:spTree>
    <p:extLst>
      <p:ext uri="{BB962C8B-B14F-4D97-AF65-F5344CB8AC3E}">
        <p14:creationId xmlns:p14="http://schemas.microsoft.com/office/powerpoint/2010/main" val="2151915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5D7DC1FF-0B5B-3099-A323-A734897BFD1F}"/>
              </a:ext>
            </a:extLst>
          </p:cNvPr>
          <p:cNvSpPr>
            <a:spLocks noGrp="1"/>
          </p:cNvSpPr>
          <p:nvPr>
            <p:ph idx="1"/>
          </p:nvPr>
        </p:nvSpPr>
        <p:spPr>
          <a:xfrm>
            <a:off x="323528" y="116632"/>
            <a:ext cx="8496944" cy="6480720"/>
          </a:xfrm>
        </p:spPr>
        <p:txBody>
          <a:bodyPr>
            <a:normAutofit fontScale="85000" lnSpcReduction="10000"/>
          </a:bodyPr>
          <a:lstStyle/>
          <a:p>
            <a:pPr algn="just">
              <a:lnSpc>
                <a:spcPct val="115000"/>
              </a:lnSpc>
              <a:spcAft>
                <a:spcPts val="1000"/>
              </a:spcAft>
            </a:pPr>
            <a:endParaRPr lang="hr-HR"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Bef>
                <a:spcPts val="0"/>
              </a:spcBef>
              <a:buNone/>
            </a:pP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DESZCZ / DÉŠŤ </a:t>
            </a:r>
            <a:r>
              <a:rPr lang="hr-HR" sz="2400" b="1" dirty="0">
                <a:latin typeface="Times New Roman" panose="02020603050405020304" pitchFamily="18" charset="0"/>
                <a:ea typeface="Calibri" panose="020F0502020204030204" pitchFamily="34" charset="0"/>
                <a:cs typeface="Times New Roman" panose="02020603050405020304" pitchFamily="18" charset="0"/>
              </a:rPr>
              <a:t>ve</a:t>
            </a: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2400" b="1" i="1" dirty="0">
                <a:effectLst/>
                <a:latin typeface="Times New Roman" panose="02020603050405020304" pitchFamily="18" charset="0"/>
                <a:ea typeface="Calibri" panose="020F0502020204030204" pitchFamily="34" charset="0"/>
                <a:cs typeface="Times New Roman" panose="02020603050405020304" pitchFamily="18" charset="0"/>
              </a:rPr>
              <a:t>Słowniku stereotypów i symboli ludowych</a:t>
            </a: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ctr">
              <a:lnSpc>
                <a:spcPct val="115000"/>
              </a:lnSpc>
              <a:spcBef>
                <a:spcPts val="0"/>
              </a:spcBef>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hr-HR" sz="1800" dirty="0">
                <a:latin typeface="Times New Roman" panose="02020603050405020304" pitchFamily="18" charset="0"/>
                <a:ea typeface="Calibri" panose="020F0502020204030204" pitchFamily="34" charset="0"/>
                <a:cs typeface="Times New Roman" panose="02020603050405020304" pitchFamily="18" charset="0"/>
              </a:rPr>
              <a:t>zprac</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Jerzy Bartmiński, Joanna Szadura 2012) </a:t>
            </a:r>
            <a:endParaRPr lang="hr-HR"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hr-HR" sz="1800" b="1" dirty="0">
                <a:effectLst/>
                <a:latin typeface="Times New Roman" panose="02020603050405020304" pitchFamily="18" charset="0"/>
                <a:ea typeface="Calibri" panose="020F0502020204030204" pitchFamily="34" charset="0"/>
                <a:cs typeface="Times New Roman" panose="02020603050405020304" pitchFamily="18" charset="0"/>
              </a:rPr>
              <a:t>Obecný kulturní úvod </a:t>
            </a:r>
            <a:endParaRPr lang="hr-HR" sz="18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hr-HR" sz="1800" b="1" dirty="0">
                <a:effectLst/>
                <a:latin typeface="Times New Roman" panose="02020603050405020304" pitchFamily="18" charset="0"/>
                <a:ea typeface="Calibri" panose="020F0502020204030204" pitchFamily="34" charset="0"/>
                <a:cs typeface="Times New Roman" panose="02020603050405020304" pitchFamily="18" charset="0"/>
              </a:rPr>
              <a:t>Explikace</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názvy a druhy (nazwy i rodzaje), nadřazená kategorie (kategoria nadrzędna), komplexy a kolekce (kompleksy i kolekcje), opozice (opozycje), původ (pochodzenie), příčiny (przyczyny), </a:t>
            </a:r>
            <a:r>
              <a:rPr lang="hr-HR" sz="1800" dirty="0">
                <a:latin typeface="Times New Roman" panose="02020603050405020304" pitchFamily="18" charset="0"/>
                <a:ea typeface="Calibri" panose="020F0502020204030204" pitchFamily="34" charset="0"/>
                <a:cs typeface="Times New Roman" panose="02020603050405020304" pitchFamily="18" charset="0"/>
              </a:rPr>
              <a:t>transformace (</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transformacje), moc nad deštěm (władza nad deszczem), vlastnosti (właściwości), množství (ilość), chování (zachowania), účinky působení (skutki działania), objekt (obiekt), praktiky vyvolávání deště (praktyki sprowadzania deszczu), zákazy (zakazy), způsoby oddalování deště (sposby oddalania deszczu), </a:t>
            </a:r>
            <a:r>
              <a:rPr lang="hr-HR" sz="1800" dirty="0">
                <a:latin typeface="Times New Roman" panose="02020603050405020304" pitchFamily="18" charset="0"/>
                <a:ea typeface="Calibri" panose="020F0502020204030204" pitchFamily="34" charset="0"/>
                <a:cs typeface="Times New Roman" panose="02020603050405020304" pitchFamily="18" charset="0"/>
              </a:rPr>
              <a:t>doba</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deště (czas padania), práce doporučované během deště (prace wskazane w czasie deszczu), </a:t>
            </a:r>
            <a:r>
              <a:rPr lang="hr-HR" sz="1800" dirty="0">
                <a:latin typeface="Times New Roman" panose="02020603050405020304" pitchFamily="18" charset="0"/>
                <a:ea typeface="Calibri" panose="020F0502020204030204" pitchFamily="34" charset="0"/>
                <a:cs typeface="Times New Roman" panose="02020603050405020304" pitchFamily="18" charset="0"/>
              </a:rPr>
              <a:t>události doprovázející déšť (</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zdarzenia współwystępujące z padaniem deszczu), lokalizace – kde prší  (lokalizacja – gdzie pada), předpovědi „na déšť” (przepowiednie na deszcz), předpovědi „z deště” (przepowiednie z deszczu</a:t>
            </a:r>
            <a:r>
              <a:rPr lang="hr-HR" sz="1800" dirty="0">
                <a:latin typeface="Times New Roman" panose="02020603050405020304" pitchFamily="18" charset="0"/>
                <a:ea typeface="Calibri" panose="020F0502020204030204" pitchFamily="34" charset="0"/>
                <a:cs typeface="Times New Roman" panose="02020603050405020304" pitchFamily="18" charset="0"/>
              </a:rPr>
              <a:t>)</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věštby (wróżby), ekvivalence (ekwiwalencje), symbolika.</a:t>
            </a:r>
            <a:endParaRPr lang="hr-HR"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hr-HR" sz="1800" b="1" dirty="0">
                <a:effectLst/>
                <a:latin typeface="Times New Roman" panose="02020603050405020304" pitchFamily="18" charset="0"/>
                <a:ea typeface="Calibri" panose="020F0502020204030204" pitchFamily="34" charset="0"/>
                <a:cs typeface="Times New Roman" panose="02020603050405020304" pitchFamily="18" charset="0"/>
              </a:rPr>
              <a:t>Dokumentace</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hádanky (zagadki), přísloví (przysłowia), předpovědi počasí (przepowiednie pogodowe), pranostiky (porzekadła agrarne), modlitby (modlitwa), zaříkání a říkladla (zamówienia i rymowanki), adventní písně (pieśni adwentowe), koledy (kolędy), dožínkové písně (pieśni dożynkowe), svatební písně (pieśni weselne</a:t>
            </a:r>
            <a:r>
              <a:rPr lang="hr-HR" sz="1800" dirty="0">
                <a:latin typeface="Times New Roman" panose="02020603050405020304" pitchFamily="18" charset="0"/>
                <a:ea typeface="Calibri" panose="020F0502020204030204" pitchFamily="34" charset="0"/>
                <a:cs typeface="Times New Roman" panose="02020603050405020304" pitchFamily="18" charset="0"/>
              </a:rPr>
              <a:t>)</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písně námluvní a milostné (pieśni zalotne i miłosne), písně náboženské (pieśni religijne), píseně a popěvky příležitostné (pieśni i przyśpiewki okolicznościowe), písně vojenské (pieśni żołnierskie), písně stařecké (pieśni dziadowskie), balady (ballady), pohádky (bajki</a:t>
            </a:r>
            <a:r>
              <a:rPr lang="hr-HR" sz="1800" dirty="0">
                <a:latin typeface="Times New Roman" panose="02020603050405020304" pitchFamily="18" charset="0"/>
                <a:ea typeface="Calibri" panose="020F0502020204030204" pitchFamily="34" charset="0"/>
                <a:cs typeface="Times New Roman" panose="02020603050405020304" pitchFamily="18" charset="0"/>
              </a:rPr>
              <a:t>),</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legendy, </a:t>
            </a:r>
            <a:r>
              <a:rPr lang="hr-HR" sz="1800" dirty="0">
                <a:latin typeface="Times New Roman" panose="02020603050405020304" pitchFamily="18" charset="0"/>
                <a:ea typeface="Calibri" panose="020F0502020204030204" pitchFamily="34" charset="0"/>
                <a:cs typeface="Times New Roman" panose="02020603050405020304" pitchFamily="18" charset="0"/>
              </a:rPr>
              <a:t>pověrečné</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příběhy (opowieści wierzeniowe) </a:t>
            </a:r>
            <a:r>
              <a:rPr lang="hr-HR" sz="1800" dirty="0" smtClean="0">
                <a:latin typeface="Times New Roman" panose="02020603050405020304" pitchFamily="18" charset="0"/>
                <a:ea typeface="Calibri" panose="020F0502020204030204" pitchFamily="34" charset="0"/>
                <a:cs typeface="Times New Roman" panose="02020603050405020304" pitchFamily="18" charset="0"/>
              </a:rPr>
              <a:t>a </a:t>
            </a:r>
            <a:r>
              <a:rPr lang="hr-HR" sz="1800" dirty="0">
                <a:latin typeface="Times New Roman" panose="02020603050405020304" pitchFamily="18" charset="0"/>
                <a:ea typeface="Calibri" panose="020F0502020204030204" pitchFamily="34" charset="0"/>
                <a:cs typeface="Times New Roman" panose="02020603050405020304" pitchFamily="18" charset="0"/>
              </a:rPr>
              <a:t>záznamy pověr (</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zapisy wierzeń), psaná selská poezie (pisana poezja chłopska).</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sz="2000" dirty="0"/>
          </a:p>
        </p:txBody>
      </p:sp>
    </p:spTree>
    <p:extLst>
      <p:ext uri="{BB962C8B-B14F-4D97-AF65-F5344CB8AC3E}">
        <p14:creationId xmlns:p14="http://schemas.microsoft.com/office/powerpoint/2010/main" val="230147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57199"/>
          </a:xfrm>
        </p:spPr>
        <p:txBody>
          <a:bodyPr>
            <a:normAutofit fontScale="90000"/>
          </a:bodyPr>
          <a:lstStyle/>
          <a:p>
            <a:r>
              <a:rPr lang="cs-CZ" dirty="0"/>
              <a:t>Čím se zabývá etnolingvistika?</a:t>
            </a:r>
          </a:p>
        </p:txBody>
      </p:sp>
      <p:sp>
        <p:nvSpPr>
          <p:cNvPr id="4" name="Rectangle 1">
            <a:extLst>
              <a:ext uri="{FF2B5EF4-FFF2-40B4-BE49-F238E27FC236}">
                <a16:creationId xmlns:a16="http://schemas.microsoft.com/office/drawing/2014/main" id="{B57A99D7-39B5-EEF4-EF0C-868367FE7339}"/>
              </a:ext>
            </a:extLst>
          </p:cNvPr>
          <p:cNvSpPr>
            <a:spLocks noGrp="1" noChangeArrowheads="1"/>
          </p:cNvSpPr>
          <p:nvPr>
            <p:ph idx="1"/>
          </p:nvPr>
        </p:nvSpPr>
        <p:spPr bwMode="auto">
          <a:xfrm>
            <a:off x="395536" y="908720"/>
            <a:ext cx="8352928"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fontAlgn="base">
              <a:spcAft>
                <a:spcPct val="0"/>
              </a:spcAft>
              <a:buClrTx/>
              <a:buSzTx/>
              <a:buNone/>
              <a:tabLst/>
            </a:pPr>
            <a:r>
              <a:rPr lang="cs-CZ" altLang="cs-CZ" sz="1800" dirty="0">
                <a:latin typeface="Times New Roman" panose="02020603050405020304" pitchFamily="18" charset="0"/>
                <a:ea typeface="Calibri" panose="020F0502020204030204" pitchFamily="34" charset="0"/>
                <a:cs typeface="Times New Roman" panose="02020603050405020304" pitchFamily="18" charset="0"/>
              </a:rPr>
              <a:t>„Etnolingvistika je směr současné lingvistiky, který si jako </a:t>
            </a:r>
            <a:r>
              <a:rPr lang="cs-CZ" altLang="cs-CZ" sz="1800" dirty="0" smtClean="0">
                <a:latin typeface="Times New Roman" panose="02020603050405020304" pitchFamily="18" charset="0"/>
                <a:ea typeface="Calibri" panose="020F0502020204030204" pitchFamily="34" charset="0"/>
                <a:cs typeface="Times New Roman" panose="02020603050405020304" pitchFamily="18" charset="0"/>
              </a:rPr>
              <a:t>předmět </a:t>
            </a:r>
            <a:r>
              <a:rPr lang="cs-CZ" altLang="cs-CZ" sz="1800" dirty="0">
                <a:latin typeface="Times New Roman" panose="02020603050405020304" pitchFamily="18" charset="0"/>
                <a:ea typeface="Calibri" panose="020F0502020204030204" pitchFamily="34" charset="0"/>
                <a:cs typeface="Times New Roman" panose="02020603050405020304" pitchFamily="18" charset="0"/>
              </a:rPr>
              <a:t>zkoumání určil jazyk v jeho komplexním vztahu ke kultuře. A to jazykový systém jako institucionalizovaný společenský produkt v celé bohatosti jeho realizací, stylů, variet, jakož i v celé rozmanitosti </a:t>
            </a:r>
            <a:r>
              <a:rPr lang="cs-CZ" altLang="cs-CZ" sz="1800" dirty="0" smtClean="0">
                <a:latin typeface="Times New Roman" panose="02020603050405020304" pitchFamily="18" charset="0"/>
                <a:ea typeface="Calibri" panose="020F0502020204030204" pitchFamily="34" charset="0"/>
                <a:cs typeface="Times New Roman" panose="02020603050405020304" pitchFamily="18" charset="0"/>
              </a:rPr>
              <a:t>jeho užití</a:t>
            </a:r>
            <a:r>
              <a:rPr lang="cs-CZ" altLang="cs-CZ" sz="1800" dirty="0">
                <a:latin typeface="Times New Roman" panose="02020603050405020304" pitchFamily="18" charset="0"/>
                <a:ea typeface="Calibri" panose="020F0502020204030204" pitchFamily="34" charset="0"/>
                <a:cs typeface="Times New Roman" panose="02020603050405020304" pitchFamily="18" charset="0"/>
              </a:rPr>
              <a:t>, ve vztahu ke kulturnímu systému jako specifickému řádu lidských činností s určitými vzorci a hodnotami, které se do těchto činností promítají, a také ve vztahu ke kultuře jako produktu těchto činností.“</a:t>
            </a:r>
          </a:p>
          <a:p>
            <a:pPr marL="0" marR="0" lvl="0" indent="0" algn="just" fontAlgn="base">
              <a:spcAft>
                <a:spcPct val="0"/>
              </a:spcAft>
              <a:buClrTx/>
              <a:buSzTx/>
              <a:buNone/>
              <a:tabLst/>
            </a:pPr>
            <a:endParaRPr lang="cs-CZ" altLang="cs-CZ"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cs-CZ" sz="1800" dirty="0">
                <a:latin typeface="Times New Roman" panose="02020603050405020304" pitchFamily="18" charset="0"/>
                <a:ea typeface="Calibri" panose="020F0502020204030204" pitchFamily="34" charset="0"/>
                <a:cs typeface="Times New Roman" panose="02020603050405020304" pitchFamily="18" charset="0"/>
              </a:rPr>
              <a:t>Výzkumná oblast etnolingvistiky zahrnuje:</a:t>
            </a:r>
          </a:p>
          <a:p>
            <a:pPr marL="0" indent="0">
              <a:buNone/>
            </a:pPr>
            <a:endParaRPr lang="cs-CZ" sz="1800" dirty="0">
              <a:latin typeface="Times New Roman" panose="02020603050405020304" pitchFamily="18" charset="0"/>
              <a:ea typeface="Calibri" panose="020F0502020204030204" pitchFamily="34" charset="0"/>
              <a:cs typeface="Times New Roman" panose="02020603050405020304" pitchFamily="18" charset="0"/>
            </a:endParaRPr>
          </a:p>
          <a:p>
            <a:r>
              <a:rPr lang="cs-CZ" sz="1800" dirty="0">
                <a:latin typeface="Times New Roman" panose="02020603050405020304" pitchFamily="18" charset="0"/>
                <a:ea typeface="Calibri" panose="020F0502020204030204" pitchFamily="34" charset="0"/>
                <a:cs typeface="Times New Roman" panose="02020603050405020304" pitchFamily="18" charset="0"/>
              </a:rPr>
              <a:t>kulturní funkce jazyka;</a:t>
            </a:r>
          </a:p>
          <a:p>
            <a:r>
              <a:rPr lang="cs-CZ" sz="1800" dirty="0">
                <a:latin typeface="Times New Roman" panose="02020603050405020304" pitchFamily="18" charset="0"/>
                <a:ea typeface="Calibri" panose="020F0502020204030204" pitchFamily="34" charset="0"/>
                <a:cs typeface="Times New Roman" panose="02020603050405020304" pitchFamily="18" charset="0"/>
              </a:rPr>
              <a:t>variety jazyka dané prostředím, obory a profesemi;</a:t>
            </a:r>
          </a:p>
          <a:p>
            <a:r>
              <a:rPr lang="cs-CZ" sz="1800" dirty="0">
                <a:latin typeface="Times New Roman" panose="02020603050405020304" pitchFamily="18" charset="0"/>
                <a:ea typeface="Calibri" panose="020F0502020204030204" pitchFamily="34" charset="0"/>
                <a:cs typeface="Times New Roman" panose="02020603050405020304" pitchFamily="18" charset="0"/>
              </a:rPr>
              <a:t>jazyky subkultur; </a:t>
            </a:r>
          </a:p>
          <a:p>
            <a:r>
              <a:rPr lang="cs-CZ" sz="1800" dirty="0">
                <a:latin typeface="Times New Roman" panose="02020603050405020304" pitchFamily="18" charset="0"/>
                <a:ea typeface="Calibri" panose="020F0502020204030204" pitchFamily="34" charset="0"/>
                <a:cs typeface="Times New Roman" panose="02020603050405020304" pitchFamily="18" charset="0"/>
              </a:rPr>
              <a:t>vnitřní stylová diferenciace jazyka;</a:t>
            </a:r>
          </a:p>
          <a:p>
            <a:r>
              <a:rPr lang="cs-CZ" sz="1800" dirty="0">
                <a:latin typeface="Times New Roman" panose="02020603050405020304" pitchFamily="18" charset="0"/>
                <a:ea typeface="Calibri" panose="020F0502020204030204" pitchFamily="34" charset="0"/>
                <a:cs typeface="Times New Roman" panose="02020603050405020304" pitchFamily="18" charset="0"/>
              </a:rPr>
              <a:t>žánrové vzorce;</a:t>
            </a:r>
          </a:p>
          <a:p>
            <a:r>
              <a:rPr lang="cs-CZ" sz="1800" dirty="0">
                <a:latin typeface="Times New Roman" panose="02020603050405020304" pitchFamily="18" charset="0"/>
                <a:ea typeface="Calibri" panose="020F0502020204030204" pitchFamily="34" charset="0"/>
                <a:cs typeface="Times New Roman" panose="02020603050405020304" pitchFamily="18" charset="0"/>
              </a:rPr>
              <a:t>slovní zásoba jazyka jako klasifikátor sociálních zkušeností;</a:t>
            </a:r>
          </a:p>
          <a:p>
            <a:r>
              <a:rPr lang="cs-CZ" sz="1800" dirty="0">
                <a:latin typeface="Times New Roman" panose="02020603050405020304" pitchFamily="18" charset="0"/>
                <a:ea typeface="Calibri" panose="020F0502020204030204" pitchFamily="34" charset="0"/>
                <a:cs typeface="Times New Roman" panose="02020603050405020304" pitchFamily="18" charset="0"/>
              </a:rPr>
              <a:t>gramatické a sémantické kategorie jazyka z hlediska jejich funkcí (</a:t>
            </a:r>
            <a:r>
              <a:rPr lang="cs-CZ" sz="1800" dirty="0" err="1">
                <a:latin typeface="Times New Roman" panose="02020603050405020304" pitchFamily="18" charset="0"/>
                <a:ea typeface="Calibri" panose="020F0502020204030204" pitchFamily="34" charset="0"/>
                <a:cs typeface="Times New Roman" panose="02020603050405020304" pitchFamily="18" charset="0"/>
              </a:rPr>
              <a:t>Bartmiński</a:t>
            </a:r>
            <a:r>
              <a:rPr lang="cs-CZ" sz="1800" dirty="0">
                <a:latin typeface="Times New Roman" panose="02020603050405020304" pitchFamily="18" charset="0"/>
                <a:ea typeface="Calibri" panose="020F0502020204030204" pitchFamily="34" charset="0"/>
                <a:cs typeface="Times New Roman" panose="02020603050405020304" pitchFamily="18" charset="0"/>
              </a:rPr>
              <a:t> 1986).</a:t>
            </a:r>
          </a:p>
        </p:txBody>
      </p:sp>
    </p:spTree>
    <p:extLst>
      <p:ext uri="{BB962C8B-B14F-4D97-AF65-F5344CB8AC3E}">
        <p14:creationId xmlns:p14="http://schemas.microsoft.com/office/powerpoint/2010/main" val="1415042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45040B0-0F75-6802-DBF0-FEA05EAD0EAF}"/>
              </a:ext>
            </a:extLst>
          </p:cNvPr>
          <p:cNvSpPr>
            <a:spLocks noGrp="1"/>
          </p:cNvSpPr>
          <p:nvPr>
            <p:ph idx="1"/>
          </p:nvPr>
        </p:nvSpPr>
        <p:spPr>
          <a:xfrm>
            <a:off x="395536" y="260648"/>
            <a:ext cx="8136904" cy="6192688"/>
          </a:xfrm>
        </p:spPr>
        <p:txBody>
          <a:bodyPr>
            <a:normAutofit fontScale="85000" lnSpcReduction="10000"/>
          </a:bodyPr>
          <a:lstStyle/>
          <a:p>
            <a:pPr indent="0" algn="just">
              <a:lnSpc>
                <a:spcPct val="110000"/>
              </a:lnSpc>
              <a:spcBef>
                <a:spcPts val="0"/>
              </a:spcBef>
              <a:buNone/>
            </a:pPr>
            <a:r>
              <a:rPr lang="hr-HR" sz="2000" b="1" dirty="0">
                <a:latin typeface="Times New Roman" panose="02020603050405020304" pitchFamily="18" charset="0"/>
                <a:ea typeface="Calibri" panose="020F0502020204030204" pitchFamily="34" charset="0"/>
                <a:cs typeface="Times New Roman" panose="02020603050405020304" pitchFamily="18" charset="0"/>
              </a:rPr>
              <a:t>„Déšť – voda padající z mraků v podobě kapek – spojuje nebe se zemí, oživuje zemi, podporuje život, symbolizuje oplodňující sílu </a:t>
            </a:r>
            <a:r>
              <a:rPr lang="hr-HR" sz="2000" b="1" i="1" dirty="0">
                <a:latin typeface="Times New Roman" panose="02020603050405020304" pitchFamily="18" charset="0"/>
                <a:ea typeface="Calibri" panose="020F0502020204030204" pitchFamily="34" charset="0"/>
                <a:cs typeface="Times New Roman" panose="02020603050405020304" pitchFamily="18" charset="0"/>
              </a:rPr>
              <a:t>nebe – otce </a:t>
            </a:r>
            <a:r>
              <a:rPr lang="hr-HR" sz="2000" b="1" dirty="0">
                <a:latin typeface="Times New Roman" panose="02020603050405020304" pitchFamily="18" charset="0"/>
                <a:ea typeface="Calibri" panose="020F0502020204030204" pitchFamily="34" charset="0"/>
                <a:cs typeface="Times New Roman" panose="02020603050405020304" pitchFamily="18" charset="0"/>
              </a:rPr>
              <a:t>vůči </a:t>
            </a:r>
            <a:r>
              <a:rPr lang="hr-HR" sz="2000" b="1" i="1" dirty="0">
                <a:latin typeface="Times New Roman" panose="02020603050405020304" pitchFamily="18" charset="0"/>
                <a:ea typeface="Calibri" panose="020F0502020204030204" pitchFamily="34" charset="0"/>
                <a:cs typeface="Times New Roman" panose="02020603050405020304" pitchFamily="18" charset="0"/>
              </a:rPr>
              <a:t>zemi – matce</a:t>
            </a:r>
            <a:r>
              <a:rPr lang="hr-HR" sz="2000" b="1" dirty="0">
                <a:latin typeface="Times New Roman" panose="02020603050405020304" pitchFamily="18" charset="0"/>
                <a:ea typeface="Calibri" panose="020F0502020204030204" pitchFamily="34" charset="0"/>
                <a:cs typeface="Times New Roman" panose="02020603050405020304" pitchFamily="18" charset="0"/>
              </a:rPr>
              <a:t>”</a:t>
            </a:r>
            <a:endParaRPr lang="hr-HR"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10000"/>
              </a:lnSpc>
              <a:spcBef>
                <a:spcPts val="0"/>
              </a:spcBef>
              <a:buNone/>
            </a:pPr>
            <a:endParaRPr lang="hr-HR"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indent="228600" algn="just">
              <a:lnSpc>
                <a:spcPct val="110000"/>
              </a:lnSpc>
              <a:spcBef>
                <a:spcPts val="0"/>
              </a:spcBef>
            </a:pPr>
            <a:r>
              <a:rPr lang="hr-HR" sz="2000" b="1" dirty="0">
                <a:latin typeface="Times New Roman" panose="02020603050405020304" pitchFamily="18" charset="0"/>
                <a:ea typeface="Calibri" panose="020F0502020204030204" pitchFamily="34" charset="0"/>
                <a:cs typeface="Times New Roman" panose="02020603050405020304" pitchFamily="18" charset="0"/>
              </a:rPr>
              <a:t>Vystupuje společně </a:t>
            </a:r>
            <a:r>
              <a:rPr lang="hr-HR" sz="2000" dirty="0">
                <a:latin typeface="Times New Roman" panose="02020603050405020304" pitchFamily="18" charset="0"/>
                <a:ea typeface="Calibri" panose="020F0502020204030204" pitchFamily="34" charset="0"/>
                <a:cs typeface="Times New Roman" panose="02020603050405020304" pitchFamily="18" charset="0"/>
              </a:rPr>
              <a:t>s větrem</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2000" dirty="0">
                <a:latin typeface="Times New Roman" panose="02020603050405020304" pitchFamily="18" charset="0"/>
                <a:ea typeface="Calibri" panose="020F0502020204030204" pitchFamily="34" charset="0"/>
                <a:cs typeface="Times New Roman" panose="02020603050405020304" pitchFamily="18" charset="0"/>
              </a:rPr>
              <a:t>a </a:t>
            </a:r>
            <a:r>
              <a:rPr lang="hr-HR" sz="2000" dirty="0" smtClean="0">
                <a:latin typeface="Times New Roman" panose="02020603050405020304" pitchFamily="18" charset="0"/>
                <a:ea typeface="Calibri" panose="020F0502020204030204" pitchFamily="34" charset="0"/>
                <a:cs typeface="Times New Roman" panose="02020603050405020304" pitchFamily="18" charset="0"/>
              </a:rPr>
              <a:t>rosou</a:t>
            </a:r>
            <a:r>
              <a:rPr lang="hr-HR" sz="2000" dirty="0" smtClean="0">
                <a:effectLst/>
                <a:latin typeface="Times New Roman" panose="02020603050405020304" pitchFamily="18" charset="0"/>
                <a:ea typeface="Calibri" panose="020F0502020204030204" pitchFamily="34" charset="0"/>
                <a:cs typeface="Times New Roman" panose="02020603050405020304" pitchFamily="18" charset="0"/>
              </a:rPr>
              <a:t>,vstupuje do opozice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s teplem a suchem na jedné a s mrazem, sněhem a kroupami na druhé straně. V pohádkách jsou déšť, vítr a mráz bratry nebo švagry. </a:t>
            </a:r>
          </a:p>
          <a:p>
            <a:pPr indent="228600" algn="just">
              <a:lnSpc>
                <a:spcPct val="110000"/>
              </a:lnSpc>
              <a:spcBef>
                <a:spcPts val="0"/>
              </a:spcBef>
            </a:pPr>
            <a:endParaRPr lang="hr-HR"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28600" algn="just">
              <a:lnSpc>
                <a:spcPct val="110000"/>
              </a:lnSpc>
              <a:spcBef>
                <a:spcPts val="0"/>
              </a:spcBef>
            </a:pPr>
            <a:r>
              <a:rPr lang="cs-CZ" altLang="cs-CZ" sz="2100" b="1" dirty="0">
                <a:latin typeface="Times New Roman" panose="02020603050405020304" pitchFamily="18" charset="0"/>
                <a:cs typeface="Times New Roman" panose="02020603050405020304" pitchFamily="18" charset="0"/>
              </a:rPr>
              <a:t>Dešťová voda se má do mraků dostat díky duze</a:t>
            </a:r>
            <a:r>
              <a:rPr lang="cs-CZ" altLang="cs-CZ" sz="2100" dirty="0">
                <a:latin typeface="Times New Roman" panose="02020603050405020304" pitchFamily="18" charset="0"/>
                <a:cs typeface="Times New Roman" panose="02020603050405020304" pitchFamily="18" charset="0"/>
              </a:rPr>
              <a:t>, která pije vodu z řek, jezer a moří a hromadí ji v mracích, odkud pak v podobě deště padá na zem (proto se má za to, že s deštěm můžou padat i žáby). </a:t>
            </a:r>
          </a:p>
          <a:p>
            <a:pPr indent="0" algn="just">
              <a:lnSpc>
                <a:spcPct val="110000"/>
              </a:lnSpc>
              <a:spcBef>
                <a:spcPts val="0"/>
              </a:spcBef>
              <a:buNone/>
            </a:pPr>
            <a:endParaRPr lang="pl-PL"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28600" algn="just">
              <a:lnSpc>
                <a:spcPct val="110000"/>
              </a:lnSpc>
              <a:spcBef>
                <a:spcPts val="0"/>
              </a:spcBef>
            </a:pPr>
            <a:r>
              <a:rPr lang="hr-HR" sz="2000" b="1" dirty="0">
                <a:effectLst/>
                <a:latin typeface="Times New Roman" panose="02020603050405020304" pitchFamily="18" charset="0"/>
                <a:ea typeface="Calibri" panose="020F0502020204030204" pitchFamily="34" charset="0"/>
                <a:cs typeface="Times New Roman" panose="02020603050405020304" pitchFamily="18" charset="0"/>
              </a:rPr>
              <a:t>Déšť má různou sílu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(mžení / </a:t>
            </a:r>
            <a:r>
              <a:rPr lang="hr-HR" sz="2000" i="1" dirty="0">
                <a:effectLst/>
                <a:latin typeface="Times New Roman" panose="02020603050405020304" pitchFamily="18" charset="0"/>
                <a:ea typeface="Calibri" panose="020F0502020204030204" pitchFamily="34" charset="0"/>
                <a:cs typeface="Times New Roman" panose="02020603050405020304" pitchFamily="18" charset="0"/>
              </a:rPr>
              <a:t>mżawka</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liják / </a:t>
            </a:r>
            <a:r>
              <a:rPr lang="hr-HR" sz="2000" i="1" dirty="0">
                <a:effectLst/>
                <a:latin typeface="Times New Roman" panose="02020603050405020304" pitchFamily="18" charset="0"/>
                <a:ea typeface="Calibri" panose="020F0502020204030204" pitchFamily="34" charset="0"/>
                <a:cs typeface="Times New Roman" panose="02020603050405020304" pitchFamily="18" charset="0"/>
              </a:rPr>
              <a:t>ulewa</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různou dobu trvání (přeháňka / </a:t>
            </a:r>
            <a:r>
              <a:rPr lang="hr-HR" sz="2000" i="1" dirty="0">
                <a:effectLst/>
                <a:latin typeface="Times New Roman" panose="02020603050405020304" pitchFamily="18" charset="0"/>
                <a:ea typeface="Calibri" panose="020F0502020204030204" pitchFamily="34" charset="0"/>
                <a:cs typeface="Times New Roman" panose="02020603050405020304" pitchFamily="18" charset="0"/>
              </a:rPr>
              <a:t>przelotny</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slota / </a:t>
            </a:r>
            <a:r>
              <a:rPr lang="hr-HR" sz="2000" i="1" dirty="0">
                <a:effectLst/>
                <a:latin typeface="Times New Roman" panose="02020603050405020304" pitchFamily="18" charset="0"/>
                <a:ea typeface="Calibri" panose="020F0502020204030204" pitchFamily="34" charset="0"/>
                <a:cs typeface="Times New Roman" panose="02020603050405020304" pitchFamily="18" charset="0"/>
              </a:rPr>
              <a:t>słota</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r</a:t>
            </a:r>
            <a:r>
              <a:rPr lang="hr-HR" sz="2000" dirty="0">
                <a:latin typeface="Times New Roman" panose="02020603050405020304" pitchFamily="18" charset="0"/>
                <a:ea typeface="Calibri" panose="020F0502020204030204" pitchFamily="34" charset="0"/>
                <a:cs typeface="Times New Roman" panose="02020603050405020304" pitchFamily="18" charset="0"/>
              </a:rPr>
              <a:t>ů</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zné </a:t>
            </a:r>
            <a:r>
              <a:rPr lang="hr-HR" sz="2000" dirty="0" smtClean="0">
                <a:latin typeface="Times New Roman" panose="02020603050405020304" pitchFamily="18" charset="0"/>
                <a:ea typeface="Calibri" panose="020F0502020204030204" pitchFamily="34" charset="0"/>
                <a:cs typeface="Times New Roman" panose="02020603050405020304" pitchFamily="18" charset="0"/>
              </a:rPr>
              <a:t>dů</a:t>
            </a:r>
            <a:r>
              <a:rPr lang="hr-HR" sz="2000" dirty="0" smtClean="0">
                <a:effectLst/>
                <a:latin typeface="Times New Roman" panose="02020603050405020304" pitchFamily="18" charset="0"/>
                <a:ea typeface="Calibri" panose="020F0502020204030204" pitchFamily="34" charset="0"/>
                <a:cs typeface="Times New Roman" panose="02020603050405020304" pitchFamily="18" charset="0"/>
              </a:rPr>
              <a:t>sledky</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přináší úrodu, ale přebytek může způsobit katastrofu (povodeň); jarní dává zemi plodnost a lidem zdraví a krásu, podzimní se spojuje se smutkem, smrtí, světem zemřelých. Bývá chápán jako pláč nebe, který </a:t>
            </a:r>
            <a:r>
              <a:rPr lang="hr-HR" sz="2000" dirty="0" smtClean="0">
                <a:latin typeface="Times New Roman" panose="02020603050405020304" pitchFamily="18" charset="0"/>
                <a:ea typeface="Calibri" panose="020F0502020204030204" pitchFamily="34" charset="0"/>
                <a:cs typeface="Times New Roman" panose="02020603050405020304" pitchFamily="18" charset="0"/>
              </a:rPr>
              <a:t>je</a:t>
            </a:r>
            <a:r>
              <a:rPr lang="hr-H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porovnáván se slzami slunce (také Panny Marie), ke zlatu (přináší úrodu, bohatství) a </a:t>
            </a:r>
            <a:r>
              <a:rPr lang="hr-HR" sz="2000" dirty="0" smtClean="0">
                <a:effectLst/>
                <a:latin typeface="Times New Roman" panose="02020603050405020304" pitchFamily="18" charset="0"/>
                <a:ea typeface="Calibri" panose="020F0502020204030204" pitchFamily="34" charset="0"/>
                <a:cs typeface="Times New Roman" panose="02020603050405020304" pitchFamily="18" charset="0"/>
              </a:rPr>
              <a:t>také k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perlám</a:t>
            </a:r>
            <a:r>
              <a:rPr lang="hr-HR" sz="20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indent="228600" algn="just">
              <a:lnSpc>
                <a:spcPct val="110000"/>
              </a:lnSpc>
              <a:spcBef>
                <a:spcPts val="0"/>
              </a:spcBef>
            </a:pPr>
            <a:endParaRPr lang="pl-PL"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10000"/>
              </a:lnSpc>
              <a:spcBef>
                <a:spcPts val="0"/>
              </a:spcBef>
              <a:buNone/>
            </a:pPr>
            <a:r>
              <a:rPr lang="hr-HR" sz="2000" b="1" dirty="0" smtClean="0">
                <a:effectLst/>
                <a:latin typeface="Times New Roman" panose="02020603050405020304" pitchFamily="18" charset="0"/>
                <a:ea typeface="Calibri" panose="020F0502020204030204" pitchFamily="34" charset="0"/>
                <a:cs typeface="Times New Roman" panose="02020603050405020304" pitchFamily="18" charset="0"/>
              </a:rPr>
              <a:t>Moc </a:t>
            </a:r>
            <a:r>
              <a:rPr lang="hr-HR" sz="2000" b="1" dirty="0">
                <a:effectLst/>
                <a:latin typeface="Times New Roman" panose="02020603050405020304" pitchFamily="18" charset="0"/>
                <a:ea typeface="Calibri" panose="020F0502020204030204" pitchFamily="34" charset="0"/>
                <a:cs typeface="Times New Roman" panose="02020603050405020304" pitchFamily="18" charset="0"/>
              </a:rPr>
              <a:t>nad deštěm</a:t>
            </a:r>
          </a:p>
          <a:p>
            <a:pPr indent="228600" algn="just">
              <a:lnSpc>
                <a:spcPct val="110000"/>
              </a:lnSpc>
              <a:spcBef>
                <a:spcPts val="0"/>
              </a:spcBef>
            </a:pP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Mají ji božské osoby a Panna Maria, svatí, zvláště sv. Petr. </a:t>
            </a:r>
            <a:r>
              <a:rPr lang="hr-HR" sz="2000" dirty="0" smtClean="0">
                <a:effectLst/>
                <a:latin typeface="Times New Roman" panose="02020603050405020304" pitchFamily="18" charset="0"/>
                <a:ea typeface="Calibri" panose="020F0502020204030204" pitchFamily="34" charset="0"/>
                <a:cs typeface="Times New Roman" panose="02020603050405020304" pitchFamily="18" charset="0"/>
              </a:rPr>
              <a:t>Déšť je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nástrojem v rukou božích, projevem </a:t>
            </a:r>
            <a:r>
              <a:rPr lang="hr-HR" sz="2000" dirty="0" smtClean="0">
                <a:latin typeface="Times New Roman" panose="02020603050405020304" pitchFamily="18" charset="0"/>
                <a:ea typeface="Calibri" panose="020F0502020204030204" pitchFamily="34" charset="0"/>
                <a:cs typeface="Times New Roman" panose="02020603050405020304" pitchFamily="18" charset="0"/>
              </a:rPr>
              <a:t>boží</a:t>
            </a:r>
            <a:r>
              <a:rPr lang="hr-H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moci a vlády nad světem.</a:t>
            </a:r>
          </a:p>
          <a:p>
            <a:pPr indent="228600" algn="just">
              <a:lnSpc>
                <a:spcPct val="110000"/>
              </a:lnSpc>
              <a:spcBef>
                <a:spcPts val="0"/>
              </a:spcBef>
            </a:pPr>
            <a:r>
              <a:rPr lang="hr-HR" sz="2000" dirty="0">
                <a:latin typeface="Times New Roman" panose="02020603050405020304" pitchFamily="18" charset="0"/>
                <a:ea typeface="Calibri" panose="020F0502020204030204" pitchFamily="34" charset="0"/>
                <a:cs typeface="Times New Roman" panose="02020603050405020304" pitchFamily="18" charset="0"/>
              </a:rPr>
              <a:t>Dešti vládnou démoni,</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2000" i="1" dirty="0">
                <a:effectLst/>
                <a:latin typeface="Times New Roman" panose="02020603050405020304" pitchFamily="18" charset="0"/>
                <a:ea typeface="Calibri" panose="020F0502020204030204" pitchFamily="34" charset="0"/>
                <a:cs typeface="Times New Roman" panose="02020603050405020304" pitchFamily="18" charset="0"/>
              </a:rPr>
              <a:t>płanetnice</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také víly, duchové větru</a:t>
            </a:r>
            <a:r>
              <a:rPr lang="hr-HR" sz="2000" dirty="0">
                <a:latin typeface="Times New Roman" panose="02020603050405020304" pitchFamily="18" charset="0"/>
                <a:ea typeface="Calibri" panose="020F0502020204030204" pitchFamily="34" charset="0"/>
                <a:cs typeface="Times New Roman" panose="02020603050405020304" pitchFamily="18" charset="0"/>
              </a:rPr>
              <a:t>,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2000" dirty="0">
                <a:latin typeface="Times New Roman" panose="02020603050405020304" pitchFamily="18" charset="0"/>
                <a:ea typeface="Calibri" panose="020F0502020204030204" pitchFamily="34" charset="0"/>
                <a:cs typeface="Times New Roman" panose="02020603050405020304" pitchFamily="18" charset="0"/>
              </a:rPr>
              <a:t>draci nebo</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čarodějnice.</a:t>
            </a:r>
          </a:p>
          <a:p>
            <a:pPr indent="228600" algn="just">
              <a:lnSpc>
                <a:spcPct val="110000"/>
              </a:lnSpc>
              <a:spcBef>
                <a:spcPts val="0"/>
              </a:spcBef>
            </a:pPr>
            <a:endParaRPr lang="hr-HR" sz="2000" dirty="0">
              <a:latin typeface="Times New Roman" panose="02020603050405020304" pitchFamily="18"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34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B7ADF3F-82B1-AB5D-0AE2-EA3DD5FD609E}"/>
              </a:ext>
            </a:extLst>
          </p:cNvPr>
          <p:cNvSpPr>
            <a:spLocks noGrp="1"/>
          </p:cNvSpPr>
          <p:nvPr>
            <p:ph idx="1"/>
          </p:nvPr>
        </p:nvSpPr>
        <p:spPr>
          <a:xfrm>
            <a:off x="395536" y="260648"/>
            <a:ext cx="8532440" cy="6264696"/>
          </a:xfrm>
        </p:spPr>
        <p:txBody>
          <a:bodyPr>
            <a:normAutofit/>
          </a:bodyPr>
          <a:lstStyle/>
          <a:p>
            <a:pPr indent="0" algn="just">
              <a:spcBef>
                <a:spcPts val="0"/>
              </a:spcBef>
              <a:buNone/>
            </a:pPr>
            <a:endParaRPr lang="hr-HR"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spcBef>
                <a:spcPts val="0"/>
              </a:spcBef>
              <a:buNone/>
            </a:pPr>
            <a:r>
              <a:rPr lang="hr-HR" sz="1800" b="1" dirty="0">
                <a:effectLst/>
                <a:latin typeface="Times New Roman" panose="02020603050405020304" pitchFamily="18" charset="0"/>
                <a:ea typeface="Calibri" panose="020F0502020204030204" pitchFamily="34" charset="0"/>
                <a:cs typeface="Times New Roman" panose="02020603050405020304" pitchFamily="18" charset="0"/>
              </a:rPr>
              <a:t>Příčiny silného deště:</a:t>
            </a:r>
          </a:p>
          <a:p>
            <a:pPr indent="228600" algn="just">
              <a:spcBef>
                <a:spcPts val="0"/>
              </a:spcBef>
            </a:pPr>
            <a:r>
              <a:rPr lang="hr-HR" sz="1800" dirty="0">
                <a:latin typeface="Times New Roman" panose="02020603050405020304" pitchFamily="18" charset="0"/>
                <a:ea typeface="Calibri" panose="020F0502020204030204" pitchFamily="34" charset="0"/>
                <a:cs typeface="Times New Roman" panose="02020603050405020304" pitchFamily="18" charset="0"/>
              </a:rPr>
              <a:t>s</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ebevražda nebo zabití novorozence matkou </a:t>
            </a:r>
          </a:p>
          <a:p>
            <a:pPr indent="228600" algn="just">
              <a:spcBef>
                <a:spcPts val="0"/>
              </a:spcBef>
            </a:pPr>
            <a:r>
              <a:rPr lang="cs-CZ" sz="1800" dirty="0" smtClean="0">
                <a:latin typeface="Times New Roman" panose="02020603050405020304" pitchFamily="18" charset="0"/>
                <a:ea typeface="Calibri" panose="020F0502020204030204" pitchFamily="34" charset="0"/>
                <a:cs typeface="Times New Roman" panose="02020603050405020304" pitchFamily="18" charset="0"/>
              </a:rPr>
              <a:t>déšť </a:t>
            </a:r>
            <a:r>
              <a:rPr lang="cs-CZ" sz="1800" dirty="0">
                <a:latin typeface="Times New Roman" panose="02020603050405020304" pitchFamily="18" charset="0"/>
                <a:ea typeface="Calibri" panose="020F0502020204030204" pitchFamily="34" charset="0"/>
                <a:cs typeface="Times New Roman" panose="02020603050405020304" pitchFamily="18" charset="0"/>
              </a:rPr>
              <a:t>může být </a:t>
            </a:r>
            <a:r>
              <a:rPr lang="cs-CZ" sz="1800" dirty="0" smtClean="0">
                <a:latin typeface="Times New Roman" panose="02020603050405020304" pitchFamily="18" charset="0"/>
                <a:ea typeface="Calibri" panose="020F0502020204030204" pitchFamily="34" charset="0"/>
                <a:cs typeface="Times New Roman" panose="02020603050405020304" pitchFamily="18" charset="0"/>
              </a:rPr>
              <a:t>vyvolán </a:t>
            </a:r>
            <a:r>
              <a:rPr lang="cs-CZ" sz="1800" dirty="0">
                <a:latin typeface="Times New Roman" panose="02020603050405020304" pitchFamily="18" charset="0"/>
                <a:ea typeface="Calibri" panose="020F0502020204030204" pitchFamily="34" charset="0"/>
                <a:cs typeface="Times New Roman" panose="02020603050405020304" pitchFamily="18" charset="0"/>
              </a:rPr>
              <a:t>neúmyslně, např. sečením tzv</a:t>
            </a:r>
            <a:r>
              <a:rPr lang="cs-CZ" sz="1800" i="1" dirty="0">
                <a:latin typeface="Times New Roman" panose="02020603050405020304" pitchFamily="18" charset="0"/>
                <a:ea typeface="Calibri" panose="020F0502020204030204" pitchFamily="34" charset="0"/>
                <a:cs typeface="Times New Roman" panose="02020603050405020304" pitchFamily="18" charset="0"/>
              </a:rPr>
              <a:t>. dešťové </a:t>
            </a:r>
            <a:r>
              <a:rPr lang="cs-CZ" sz="1800" i="1" dirty="0" smtClean="0">
                <a:latin typeface="Times New Roman" panose="02020603050405020304" pitchFamily="18" charset="0"/>
                <a:ea typeface="Calibri" panose="020F0502020204030204" pitchFamily="34" charset="0"/>
                <a:cs typeface="Times New Roman" panose="02020603050405020304" pitchFamily="18" charset="0"/>
              </a:rPr>
              <a:t>trávy</a:t>
            </a:r>
            <a:endParaRPr lang="cs-CZ" sz="1800" i="1" dirty="0">
              <a:latin typeface="Times New Roman" panose="02020603050405020304" pitchFamily="18" charset="0"/>
              <a:ea typeface="Calibri" panose="020F0502020204030204" pitchFamily="34" charset="0"/>
              <a:cs typeface="Times New Roman" panose="02020603050405020304" pitchFamily="18" charset="0"/>
            </a:endParaRPr>
          </a:p>
          <a:p>
            <a:pPr indent="0" algn="just">
              <a:spcBef>
                <a:spcPts val="0"/>
              </a:spcBef>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spcBef>
                <a:spcPts val="0"/>
              </a:spcBef>
              <a:buNone/>
            </a:pPr>
            <a:r>
              <a:rPr lang="hr-HR" sz="1800" b="1" dirty="0" smtClean="0">
                <a:latin typeface="Times New Roman" panose="02020603050405020304" pitchFamily="18" charset="0"/>
                <a:ea typeface="Calibri" panose="020F0502020204030204" pitchFamily="34" charset="0"/>
                <a:cs typeface="Times New Roman" panose="02020603050405020304" pitchFamily="18" charset="0"/>
              </a:rPr>
              <a:t>Vyvolávání </a:t>
            </a:r>
            <a:r>
              <a:rPr lang="hr-HR" sz="1800" b="1" dirty="0">
                <a:latin typeface="Times New Roman" panose="02020603050405020304" pitchFamily="18" charset="0"/>
                <a:ea typeface="Calibri" panose="020F0502020204030204" pitchFamily="34" charset="0"/>
                <a:cs typeface="Times New Roman" panose="02020603050405020304" pitchFamily="18" charset="0"/>
              </a:rPr>
              <a:t>deště</a:t>
            </a:r>
            <a:r>
              <a:rPr lang="hr-HR" sz="1800" b="1" dirty="0" smtClean="0">
                <a:latin typeface="Times New Roman" panose="02020603050405020304" pitchFamily="18" charset="0"/>
                <a:ea typeface="Calibri" panose="020F0502020204030204" pitchFamily="34" charset="0"/>
                <a:cs typeface="Times New Roman" panose="02020603050405020304" pitchFamily="18" charset="0"/>
              </a:rPr>
              <a:t>:</a:t>
            </a:r>
          </a:p>
          <a:p>
            <a:pPr indent="228600" algn="just">
              <a:spcBef>
                <a:spcPts val="0"/>
              </a:spcBef>
            </a:pPr>
            <a:r>
              <a:rPr lang="cs-CZ" altLang="cs-CZ" sz="1800" dirty="0" smtClean="0">
                <a:latin typeface="Times New Roman" panose="02020603050405020304" pitchFamily="18" charset="0"/>
                <a:ea typeface="Calibri" panose="020F0502020204030204" pitchFamily="34" charset="0"/>
                <a:cs typeface="Times New Roman" panose="02020603050405020304" pitchFamily="18" charset="0"/>
              </a:rPr>
              <a:t>přelévání </a:t>
            </a:r>
            <a:r>
              <a:rPr lang="cs-CZ" altLang="cs-CZ" sz="1800" dirty="0">
                <a:latin typeface="Times New Roman" panose="02020603050405020304" pitchFamily="18" charset="0"/>
                <a:ea typeface="Calibri" panose="020F0502020204030204" pitchFamily="34" charset="0"/>
                <a:cs typeface="Times New Roman" panose="02020603050405020304" pitchFamily="18" charset="0"/>
              </a:rPr>
              <a:t>vody z rybníka/řeky do studny a naopak</a:t>
            </a:r>
            <a:endParaRPr lang="hr-HR" sz="1800" dirty="0">
              <a:latin typeface="Times New Roman" panose="02020603050405020304" pitchFamily="18" charset="0"/>
              <a:ea typeface="Calibri" panose="020F0502020204030204" pitchFamily="34" charset="0"/>
              <a:cs typeface="Times New Roman" panose="02020603050405020304" pitchFamily="18" charset="0"/>
            </a:endParaRPr>
          </a:p>
          <a:p>
            <a:pPr indent="228600" algn="just">
              <a:spcBef>
                <a:spcPts val="0"/>
              </a:spcBef>
            </a:pPr>
            <a:r>
              <a:rPr lang="hr-HR" sz="1800" dirty="0">
                <a:latin typeface="Times New Roman" panose="02020603050405020304" pitchFamily="18" charset="0"/>
                <a:ea typeface="Calibri" panose="020F0502020204030204" pitchFamily="34" charset="0"/>
                <a:cs typeface="Times New Roman" panose="02020603050405020304" pitchFamily="18" charset="0"/>
              </a:rPr>
              <a:t>sypání máku do </a:t>
            </a:r>
            <a:r>
              <a:rPr lang="hr-HR" sz="1800" dirty="0" smtClean="0">
                <a:latin typeface="Times New Roman" panose="02020603050405020304" pitchFamily="18" charset="0"/>
                <a:ea typeface="Calibri" panose="020F0502020204030204" pitchFamily="34" charset="0"/>
                <a:cs typeface="Times New Roman" panose="02020603050405020304" pitchFamily="18" charset="0"/>
              </a:rPr>
              <a:t>studně</a:t>
            </a:r>
          </a:p>
          <a:p>
            <a:pPr indent="228600" algn="just">
              <a:spcBef>
                <a:spcPts val="0"/>
              </a:spcBef>
            </a:pPr>
            <a:r>
              <a:rPr lang="hr-HR" sz="1800" dirty="0" smtClean="0">
                <a:latin typeface="Times New Roman" panose="02020603050405020304" pitchFamily="18" charset="0"/>
                <a:ea typeface="Calibri" panose="020F0502020204030204" pitchFamily="34" charset="0"/>
                <a:cs typeface="Times New Roman" panose="02020603050405020304" pitchFamily="18" charset="0"/>
              </a:rPr>
              <a:t>provázení </a:t>
            </a:r>
            <a:r>
              <a:rPr lang="hr-HR" sz="1800" dirty="0">
                <a:latin typeface="Times New Roman" panose="02020603050405020304" pitchFamily="18" charset="0"/>
                <a:ea typeface="Calibri" panose="020F0502020204030204" pitchFamily="34" charset="0"/>
                <a:cs typeface="Times New Roman" panose="02020603050405020304" pitchFamily="18" charset="0"/>
              </a:rPr>
              <a:t>nahé dívky po polích zasažených suchem a </a:t>
            </a:r>
            <a:r>
              <a:rPr lang="hr-HR" sz="1800" dirty="0" smtClean="0">
                <a:latin typeface="Times New Roman" panose="02020603050405020304" pitchFamily="18" charset="0"/>
                <a:ea typeface="Calibri" panose="020F0502020204030204" pitchFamily="34" charset="0"/>
                <a:cs typeface="Times New Roman" panose="02020603050405020304" pitchFamily="18" charset="0"/>
              </a:rPr>
              <a:t>její polévání vodou</a:t>
            </a:r>
            <a:endParaRPr lang="hr-HR"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28600" algn="just">
              <a:spcBef>
                <a:spcPts val="0"/>
              </a:spcBef>
            </a:pPr>
            <a:r>
              <a:rPr lang="hr-HR" sz="1800" dirty="0">
                <a:latin typeface="Times New Roman" panose="02020603050405020304" pitchFamily="18" charset="0"/>
                <a:ea typeface="Calibri" panose="020F0502020204030204" pitchFamily="34" charset="0"/>
                <a:cs typeface="Times New Roman" panose="02020603050405020304" pitchFamily="18" charset="0"/>
              </a:rPr>
              <a:t>p</a:t>
            </a:r>
            <a:r>
              <a:rPr lang="hr-HR" sz="1800" dirty="0" smtClean="0">
                <a:latin typeface="Times New Roman" panose="02020603050405020304" pitchFamily="18" charset="0"/>
                <a:ea typeface="Calibri" panose="020F0502020204030204" pitchFamily="34" charset="0"/>
                <a:cs typeface="Times New Roman" panose="02020603050405020304" pitchFamily="18" charset="0"/>
              </a:rPr>
              <a:t>álení bylin</a:t>
            </a: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indent="228600" algn="just">
              <a:spcBef>
                <a:spcPts val="0"/>
              </a:spcBef>
            </a:pPr>
            <a:r>
              <a:rPr lang="cs-CZ" sz="1800" dirty="0" smtClean="0">
                <a:latin typeface="Times New Roman" panose="02020603050405020304" pitchFamily="18" charset="0"/>
                <a:ea typeface="Calibri" panose="020F0502020204030204" pitchFamily="34" charset="0"/>
                <a:cs typeface="Times New Roman" panose="02020603050405020304" pitchFamily="18" charset="0"/>
              </a:rPr>
              <a:t>spouštění </a:t>
            </a:r>
            <a:r>
              <a:rPr lang="cs-CZ" sz="1800" dirty="0">
                <a:latin typeface="Times New Roman" panose="02020603050405020304" pitchFamily="18" charset="0"/>
                <a:ea typeface="Calibri" panose="020F0502020204030204" pitchFamily="34" charset="0"/>
                <a:cs typeface="Times New Roman" panose="02020603050405020304" pitchFamily="18" charset="0"/>
              </a:rPr>
              <a:t>bran/dveří do vody</a:t>
            </a:r>
          </a:p>
          <a:p>
            <a:pPr lvl="0" indent="228600" algn="just">
              <a:spcBef>
                <a:spcPts val="0"/>
              </a:spcBef>
            </a:pPr>
            <a:r>
              <a:rPr lang="cs-CZ" sz="1800" dirty="0" smtClean="0">
                <a:latin typeface="Times New Roman" panose="02020603050405020304" pitchFamily="18" charset="0"/>
                <a:ea typeface="Calibri" panose="020F0502020204030204" pitchFamily="34" charset="0"/>
                <a:cs typeface="Times New Roman" panose="02020603050405020304" pitchFamily="18" charset="0"/>
              </a:rPr>
              <a:t>ponořování </a:t>
            </a:r>
            <a:r>
              <a:rPr lang="cs-CZ" sz="1800" dirty="0">
                <a:latin typeface="Times New Roman" panose="02020603050405020304" pitchFamily="18" charset="0"/>
                <a:ea typeface="Calibri" panose="020F0502020204030204" pitchFamily="34" charset="0"/>
                <a:cs typeface="Times New Roman" panose="02020603050405020304" pitchFamily="18" charset="0"/>
              </a:rPr>
              <a:t>kříže do vody, </a:t>
            </a:r>
            <a:r>
              <a:rPr lang="cs-CZ" sz="1800" dirty="0" smtClean="0">
                <a:latin typeface="Times New Roman" panose="02020603050405020304" pitchFamily="18" charset="0"/>
                <a:ea typeface="Calibri" panose="020F0502020204030204" pitchFamily="34" charset="0"/>
                <a:cs typeface="Times New Roman" panose="02020603050405020304" pitchFamily="18" charset="0"/>
              </a:rPr>
              <a:t>vykopávání mravenišť</a:t>
            </a:r>
            <a:endParaRPr lang="hr-HR"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28600" algn="just">
              <a:spcBef>
                <a:spcPts val="0"/>
              </a:spcBef>
            </a:pPr>
            <a:r>
              <a:rPr lang="hr-HR" sz="1800" dirty="0">
                <a:latin typeface="Times New Roman" panose="02020603050405020304" pitchFamily="18" charset="0"/>
                <a:ea typeface="Calibri" panose="020F0502020204030204" pitchFamily="34" charset="0"/>
                <a:cs typeface="Times New Roman" panose="02020603050405020304" pitchFamily="18" charset="0"/>
              </a:rPr>
              <a:t>m</a:t>
            </a: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odlitba (</a:t>
            </a:r>
            <a:r>
              <a:rPr lang="hr-HR" sz="1800" i="1" dirty="0" smtClean="0">
                <a:effectLst/>
                <a:latin typeface="Times New Roman" panose="02020603050405020304" pitchFamily="18" charset="0"/>
                <a:ea typeface="Calibri" panose="020F0502020204030204" pitchFamily="34" charset="0"/>
                <a:cs typeface="Times New Roman" panose="02020603050405020304" pitchFamily="18" charset="0"/>
              </a:rPr>
              <a:t>suplikace</a:t>
            </a: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spcBef>
                <a:spcPts val="0"/>
              </a:spcBef>
              <a:buNone/>
            </a:pPr>
            <a:endParaRPr lang="hr-HR"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spcBef>
                <a:spcPts val="0"/>
              </a:spcBef>
              <a:buNone/>
            </a:pPr>
            <a:r>
              <a:rPr lang="hr-HR" sz="1800" b="1" dirty="0">
                <a:effectLst/>
                <a:latin typeface="Times New Roman" panose="02020603050405020304" pitchFamily="18" charset="0"/>
                <a:ea typeface="Calibri" panose="020F0502020204030204" pitchFamily="34" charset="0"/>
                <a:cs typeface="Times New Roman" panose="02020603050405020304" pitchFamily="18" charset="0"/>
              </a:rPr>
              <a:t>Odd</a:t>
            </a:r>
            <a:r>
              <a:rPr lang="hr-HR" sz="1800" b="1" dirty="0">
                <a:latin typeface="Times New Roman" panose="02020603050405020304" pitchFamily="18" charset="0"/>
                <a:ea typeface="Calibri" panose="020F0502020204030204" pitchFamily="34" charset="0"/>
                <a:cs typeface="Times New Roman" panose="02020603050405020304" pitchFamily="18" charset="0"/>
              </a:rPr>
              <a:t>alování </a:t>
            </a:r>
            <a:r>
              <a:rPr lang="hr-HR" sz="1800" b="1" dirty="0" smtClean="0">
                <a:latin typeface="Times New Roman" panose="02020603050405020304" pitchFamily="18" charset="0"/>
                <a:ea typeface="Calibri" panose="020F0502020204030204" pitchFamily="34" charset="0"/>
                <a:cs typeface="Times New Roman" panose="02020603050405020304" pitchFamily="18" charset="0"/>
              </a:rPr>
              <a:t>deště</a:t>
            </a:r>
            <a:r>
              <a:rPr lang="hr-HR" sz="1800" b="1"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hr-HR" sz="1800" dirty="0" smtClean="0">
              <a:latin typeface="Times New Roman" panose="02020603050405020304" pitchFamily="18" charset="0"/>
              <a:ea typeface="Calibri" panose="020F0502020204030204" pitchFamily="34" charset="0"/>
              <a:cs typeface="Times New Roman" panose="02020603050405020304" pitchFamily="18" charset="0"/>
            </a:endParaRPr>
          </a:p>
          <a:p>
            <a:pPr lvl="0" indent="228600" algn="just">
              <a:spcBef>
                <a:spcPts val="0"/>
              </a:spcBef>
            </a:pPr>
            <a:r>
              <a:rPr lang="cs-CZ" sz="1800" dirty="0" smtClean="0">
                <a:latin typeface="Times New Roman" panose="02020603050405020304" pitchFamily="18" charset="0"/>
                <a:ea typeface="Calibri" panose="020F0502020204030204" pitchFamily="34" charset="0"/>
                <a:cs typeface="Times New Roman" panose="02020603050405020304" pitchFamily="18" charset="0"/>
              </a:rPr>
              <a:t>umístění lopaty na pečení chleba před dům</a:t>
            </a:r>
            <a:endParaRPr lang="hr-HR"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28600" algn="just">
              <a:spcBef>
                <a:spcPts val="0"/>
              </a:spcBef>
            </a:pP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zvonění zvonů</a:t>
            </a:r>
            <a:endParaRPr lang="hr-HR"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28600" algn="just">
              <a:spcBef>
                <a:spcPts val="0"/>
              </a:spcBef>
            </a:pPr>
            <a:r>
              <a:rPr lang="hr-HR" sz="1800" dirty="0">
                <a:latin typeface="Times New Roman" panose="02020603050405020304" pitchFamily="18" charset="0"/>
                <a:ea typeface="Calibri" panose="020F0502020204030204" pitchFamily="34" charset="0"/>
                <a:cs typeface="Times New Roman" panose="02020603050405020304" pitchFamily="18" charset="0"/>
              </a:rPr>
              <a:t>z</a:t>
            </a: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apalování svíček</a:t>
            </a:r>
            <a:endParaRPr lang="hr-HR"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28600" algn="just">
              <a:spcBef>
                <a:spcPts val="0"/>
              </a:spcBef>
            </a:pPr>
            <a:r>
              <a:rPr lang="hr-HR" sz="1800" dirty="0">
                <a:latin typeface="Times New Roman" panose="02020603050405020304" pitchFamily="18" charset="0"/>
                <a:ea typeface="Calibri" panose="020F0502020204030204" pitchFamily="34" charset="0"/>
                <a:cs typeface="Times New Roman" panose="02020603050405020304" pitchFamily="18" charset="0"/>
              </a:rPr>
              <a:t>s</a:t>
            </a: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tavění svatých obrázků</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sz="2000" dirty="0"/>
          </a:p>
        </p:txBody>
      </p:sp>
    </p:spTree>
    <p:extLst>
      <p:ext uri="{BB962C8B-B14F-4D97-AF65-F5344CB8AC3E}">
        <p14:creationId xmlns:p14="http://schemas.microsoft.com/office/powerpoint/2010/main" val="4111161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2056D7B-157C-F7AD-7F94-1D1D9A5095A2}"/>
              </a:ext>
            </a:extLst>
          </p:cNvPr>
          <p:cNvSpPr>
            <a:spLocks noGrp="1"/>
          </p:cNvSpPr>
          <p:nvPr>
            <p:ph idx="1"/>
          </p:nvPr>
        </p:nvSpPr>
        <p:spPr>
          <a:xfrm>
            <a:off x="539552" y="404664"/>
            <a:ext cx="7920880" cy="6453336"/>
          </a:xfrm>
        </p:spPr>
        <p:txBody>
          <a:bodyPr>
            <a:normAutofit/>
          </a:bodyPr>
          <a:lstStyle/>
          <a:p>
            <a:pPr indent="0" algn="just">
              <a:lnSpc>
                <a:spcPct val="115000"/>
              </a:lnSpc>
              <a:spcAft>
                <a:spcPts val="1000"/>
              </a:spcAft>
              <a:buNone/>
            </a:pPr>
            <a:endParaRPr lang="hr-HR"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spcBef>
                <a:spcPts val="0"/>
              </a:spcBef>
              <a:buNone/>
            </a:pPr>
            <a:r>
              <a:rPr lang="hr-HR" sz="2000" b="1" dirty="0">
                <a:effectLst/>
                <a:latin typeface="Times New Roman" panose="02020603050405020304" pitchFamily="18" charset="0"/>
                <a:ea typeface="Calibri" panose="020F0502020204030204" pitchFamily="34" charset="0"/>
                <a:cs typeface="Times New Roman" panose="02020603050405020304" pitchFamily="18" charset="0"/>
              </a:rPr>
              <a:t>Předpovědi a věštby</a:t>
            </a:r>
          </a:p>
          <a:p>
            <a:pPr indent="228600" algn="just">
              <a:spcBef>
                <a:spcPts val="0"/>
              </a:spcBef>
            </a:pPr>
            <a:r>
              <a:rPr lang="hr-HR" sz="2000" dirty="0">
                <a:latin typeface="Times New Roman" panose="02020603050405020304" pitchFamily="18" charset="0"/>
                <a:ea typeface="Calibri" panose="020F0502020204030204" pitchFamily="34" charset="0"/>
                <a:cs typeface="Times New Roman" panose="02020603050405020304" pitchFamily="18" charset="0"/>
              </a:rPr>
              <a:t>déšť ve svatební den má předpovídat ženě nešťastný život (slzy a utrpení)</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2000" dirty="0">
                <a:latin typeface="Times New Roman" panose="02020603050405020304" pitchFamily="18" charset="0"/>
                <a:ea typeface="Calibri" panose="020F0502020204030204" pitchFamily="34" charset="0"/>
                <a:cs typeface="Times New Roman" panose="02020603050405020304" pitchFamily="18" charset="0"/>
              </a:rPr>
              <a:t>(</a:t>
            </a:r>
            <a:r>
              <a:rPr lang="hr-HR" sz="2000" i="1" dirty="0">
                <a:effectLst/>
                <a:latin typeface="Times New Roman" panose="02020603050405020304" pitchFamily="18" charset="0"/>
                <a:ea typeface="Calibri" panose="020F0502020204030204" pitchFamily="34" charset="0"/>
                <a:cs typeface="Times New Roman" panose="02020603050405020304" pitchFamily="18" charset="0"/>
              </a:rPr>
              <a:t>opłakane życie</a:t>
            </a:r>
            <a:r>
              <a:rPr lang="hr-H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hr-HR"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28600" algn="just">
              <a:spcBef>
                <a:spcPts val="0"/>
              </a:spcBef>
            </a:pPr>
            <a:r>
              <a:rPr lang="hr-HR" sz="2000" dirty="0">
                <a:latin typeface="Times New Roman" panose="02020603050405020304" pitchFamily="18" charset="0"/>
                <a:ea typeface="Calibri" panose="020F0502020204030204" pitchFamily="34" charset="0"/>
                <a:cs typeface="Times New Roman" panose="02020603050405020304" pitchFamily="18" charset="0"/>
              </a:rPr>
              <a:t>déšť v den pohřbu je znamením</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že duše půjde do pekla, </a:t>
            </a:r>
          </a:p>
          <a:p>
            <a:pPr indent="228600" algn="just">
              <a:spcBef>
                <a:spcPts val="0"/>
              </a:spcBef>
            </a:pPr>
            <a:r>
              <a:rPr lang="hr-HR" sz="2000" dirty="0">
                <a:latin typeface="Times New Roman" panose="02020603050405020304" pitchFamily="18" charset="0"/>
                <a:ea typeface="Calibri" panose="020F0502020204030204" pitchFamily="34" charset="0"/>
                <a:cs typeface="Times New Roman" panose="02020603050405020304" pitchFamily="18" charset="0"/>
              </a:rPr>
              <a:t>d</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éšť v době žní znamená starost.</a:t>
            </a:r>
          </a:p>
          <a:p>
            <a:pPr indent="0" algn="just">
              <a:spcBef>
                <a:spcPts val="0"/>
              </a:spcBef>
              <a:buNone/>
            </a:pPr>
            <a:endParaRPr lang="hr-HR" sz="2000" b="1" dirty="0">
              <a:latin typeface="Times New Roman" panose="02020603050405020304" pitchFamily="18" charset="0"/>
              <a:ea typeface="Calibri" panose="020F0502020204030204" pitchFamily="34" charset="0"/>
              <a:cs typeface="Times New Roman" panose="02020603050405020304" pitchFamily="18" charset="0"/>
            </a:endParaRPr>
          </a:p>
          <a:p>
            <a:pPr indent="0" algn="just">
              <a:spcBef>
                <a:spcPts val="0"/>
              </a:spcBef>
              <a:buNone/>
            </a:pPr>
            <a:r>
              <a:rPr lang="hr-HR" sz="2000" b="1" dirty="0">
                <a:latin typeface="Times New Roman" panose="02020603050405020304" pitchFamily="18" charset="0"/>
                <a:ea typeface="Calibri" panose="020F0502020204030204" pitchFamily="34" charset="0"/>
                <a:cs typeface="Times New Roman" panose="02020603050405020304" pitchFamily="18" charset="0"/>
              </a:rPr>
              <a:t>M</a:t>
            </a:r>
            <a:r>
              <a:rPr lang="hr-HR" sz="2000" b="1" dirty="0">
                <a:effectLst/>
                <a:latin typeface="Times New Roman" panose="02020603050405020304" pitchFamily="18" charset="0"/>
                <a:ea typeface="Calibri" panose="020F0502020204030204" pitchFamily="34" charset="0"/>
                <a:cs typeface="Times New Roman" panose="02020603050405020304" pitchFamily="18" charset="0"/>
              </a:rPr>
              <a:t>ilostné písně</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228600" algn="just">
              <a:spcBef>
                <a:spcPts val="0"/>
              </a:spcBef>
            </a:pPr>
            <a:r>
              <a:rPr lang="hr-HR" sz="2000" dirty="0">
                <a:latin typeface="Times New Roman" panose="02020603050405020304" pitchFamily="18" charset="0"/>
                <a:ea typeface="Calibri" panose="020F0502020204030204" pitchFamily="34" charset="0"/>
                <a:cs typeface="Times New Roman" panose="02020603050405020304" pitchFamily="18" charset="0"/>
              </a:rPr>
              <a:t>d</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éšť přeje sblížení mladých milenců, </a:t>
            </a:r>
          </a:p>
          <a:p>
            <a:pPr indent="228600" algn="just">
              <a:spcBef>
                <a:spcPts val="0"/>
              </a:spcBef>
            </a:pPr>
            <a:r>
              <a:rPr lang="hr-HR" sz="2000" dirty="0">
                <a:latin typeface="Times New Roman" panose="02020603050405020304" pitchFamily="18" charset="0"/>
                <a:ea typeface="Calibri" panose="020F0502020204030204" pitchFamily="34" charset="0"/>
                <a:cs typeface="Times New Roman" panose="02020603050405020304" pitchFamily="18" charset="0"/>
              </a:rPr>
              <a:t>déšť symbolizuje</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mužské oplodnění: </a:t>
            </a:r>
          </a:p>
          <a:p>
            <a:pPr indent="0" algn="just">
              <a:spcBef>
                <a:spcPts val="0"/>
              </a:spcBef>
              <a:buNone/>
            </a:pPr>
            <a:endParaRPr lang="hr-HR" sz="2000" i="1" dirty="0">
              <a:latin typeface="Times New Roman" panose="02020603050405020304" pitchFamily="18" charset="0"/>
              <a:ea typeface="Calibri" panose="020F0502020204030204" pitchFamily="34" charset="0"/>
              <a:cs typeface="Times New Roman" panose="02020603050405020304" pitchFamily="18" charset="0"/>
            </a:endParaRPr>
          </a:p>
          <a:p>
            <a:pPr indent="0" algn="just">
              <a:spcBef>
                <a:spcPts val="0"/>
              </a:spcBef>
              <a:buNone/>
            </a:pPr>
            <a:r>
              <a:rPr lang="hr-HR" sz="2000" i="1" dirty="0">
                <a:effectLst/>
                <a:latin typeface="Times New Roman" panose="02020603050405020304" pitchFamily="18" charset="0"/>
                <a:ea typeface="Calibri" panose="020F0502020204030204" pitchFamily="34" charset="0"/>
                <a:cs typeface="Times New Roman" panose="02020603050405020304" pitchFamily="18" charset="0"/>
              </a:rPr>
              <a:t>Szumi deszczyk po leszczynie, twój wianeczek marnie ginie</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0" algn="just">
              <a:spcBef>
                <a:spcPts val="0"/>
              </a:spcBef>
              <a:buNone/>
            </a:pPr>
            <a:endParaRPr lang="hr-HR"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spcBef>
                <a:spcPts val="0"/>
              </a:spcBef>
              <a:buNone/>
            </a:pP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altLang="cs-CZ" sz="2000" dirty="0">
                <a:latin typeface="Times New Roman" panose="02020603050405020304" pitchFamily="18" charset="0"/>
                <a:cs typeface="Times New Roman" panose="02020603050405020304" pitchFamily="18" charset="0"/>
              </a:rPr>
              <a:t>Smáčení dívky (</a:t>
            </a:r>
            <a:r>
              <a:rPr lang="cs-CZ" altLang="cs-CZ" sz="2000" i="1" dirty="0">
                <a:latin typeface="Times New Roman" panose="02020603050405020304" pitchFamily="18" charset="0"/>
                <a:cs typeface="Times New Roman" panose="02020603050405020304" pitchFamily="18" charset="0"/>
              </a:rPr>
              <a:t>lísky</a:t>
            </a:r>
            <a:r>
              <a:rPr lang="cs-CZ" altLang="cs-CZ" sz="2000" dirty="0">
                <a:latin typeface="Times New Roman" panose="02020603050405020304" pitchFamily="18" charset="0"/>
                <a:cs typeface="Times New Roman" panose="02020603050405020304" pitchFamily="18" charset="0"/>
              </a:rPr>
              <a:t>, </a:t>
            </a:r>
            <a:r>
              <a:rPr lang="cs-CZ" altLang="cs-CZ" sz="2000" i="1" dirty="0">
                <a:latin typeface="Times New Roman" panose="02020603050405020304" pitchFamily="18" charset="0"/>
                <a:cs typeface="Times New Roman" panose="02020603050405020304" pitchFamily="18" charset="0"/>
              </a:rPr>
              <a:t>břízy</a:t>
            </a:r>
            <a:r>
              <a:rPr lang="cs-CZ" altLang="cs-CZ" sz="2000" dirty="0">
                <a:latin typeface="Times New Roman" panose="02020603050405020304" pitchFamily="18" charset="0"/>
                <a:cs typeface="Times New Roman" panose="02020603050405020304" pitchFamily="18" charset="0"/>
              </a:rPr>
              <a:t>, </a:t>
            </a:r>
            <a:r>
              <a:rPr lang="cs-CZ" altLang="cs-CZ" sz="2000" i="1" dirty="0">
                <a:latin typeface="Times New Roman" panose="02020603050405020304" pitchFamily="18" charset="0"/>
                <a:cs typeface="Times New Roman" panose="02020603050405020304" pitchFamily="18" charset="0"/>
              </a:rPr>
              <a:t>olše</a:t>
            </a:r>
            <a:r>
              <a:rPr lang="cs-CZ" altLang="cs-CZ" sz="2000" dirty="0">
                <a:latin typeface="Times New Roman" panose="02020603050405020304" pitchFamily="18" charset="0"/>
                <a:cs typeface="Times New Roman" panose="02020603050405020304" pitchFamily="18" charset="0"/>
              </a:rPr>
              <a:t>) deštěm symbolicky oznamuje její budoucí mateřství." </a:t>
            </a:r>
          </a:p>
          <a:p>
            <a:pPr indent="0" algn="just">
              <a:spcBef>
                <a:spcPts val="0"/>
              </a:spcBef>
              <a:buNone/>
            </a:pP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(Bartmiński, Szadura 2012: 129-130</a:t>
            </a:r>
            <a:r>
              <a:rPr lang="hr-HR" sz="20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pl-PL"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pl-PL" sz="2000" dirty="0"/>
          </a:p>
          <a:p>
            <a:pPr marL="0" indent="0">
              <a:buNone/>
            </a:pPr>
            <a:endParaRPr lang="pl-PL" sz="2000" dirty="0"/>
          </a:p>
          <a:p>
            <a:endParaRPr lang="pl-PL" sz="2000" dirty="0"/>
          </a:p>
        </p:txBody>
      </p:sp>
    </p:spTree>
    <p:extLst>
      <p:ext uri="{BB962C8B-B14F-4D97-AF65-F5344CB8AC3E}">
        <p14:creationId xmlns:p14="http://schemas.microsoft.com/office/powerpoint/2010/main" val="3238773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DC2CFAD-C335-7824-EBBB-EB2778ABEAE5}"/>
              </a:ext>
            </a:extLst>
          </p:cNvPr>
          <p:cNvSpPr>
            <a:spLocks noGrp="1"/>
          </p:cNvSpPr>
          <p:nvPr>
            <p:ph idx="1"/>
          </p:nvPr>
        </p:nvSpPr>
        <p:spPr>
          <a:xfrm>
            <a:off x="0" y="0"/>
            <a:ext cx="9144000" cy="6858000"/>
          </a:xfrm>
        </p:spPr>
        <p:txBody>
          <a:bodyPr>
            <a:normAutofit/>
          </a:bodyPr>
          <a:lstStyle/>
          <a:p>
            <a:pPr marL="0" indent="0" algn="ctr">
              <a:buNone/>
            </a:pPr>
            <a:endParaRPr lang="hr-HR"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buNone/>
            </a:pPr>
            <a:r>
              <a:rPr lang="hr-HR"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Celonárodní vs. celonárodní</a:t>
            </a:r>
            <a:r>
              <a:rPr lang="hr-H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hr-HR"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porovnání  interjazykové a interkulturní </a:t>
            </a:r>
            <a:r>
              <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r-HR"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např. </a:t>
            </a:r>
            <a:r>
              <a:rPr lang="hr-HR"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hr-HR"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ekonstrukce obrazu X v běžné polštině a polské celonárodní kultuře a jeho konfrontace např. </a:t>
            </a:r>
            <a:r>
              <a:rPr lang="hr-HR"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r>
              <a:rPr lang="hr-HR"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obrazem X v češtině a české celonárodní kultuře  </a:t>
            </a:r>
            <a:r>
              <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r-HR"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jako v bádání konverzatoria </a:t>
            </a:r>
            <a:r>
              <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EUROJOS </a:t>
            </a:r>
            <a:r>
              <a:rPr lang="hr-HR"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nebo v </a:t>
            </a:r>
            <a:r>
              <a:rPr lang="hr-HR" sz="1800"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hr-HR" sz="1800"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xiologickém lexikonu Slovanú a jejich sousedů </a:t>
            </a:r>
            <a:r>
              <a:rPr lang="hr-HR"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hr-HR" sz="1800"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Leksykonie </a:t>
            </a:r>
            <a:r>
              <a:rPr lang="hr-H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aksjologicznym Słowian i ich </a:t>
            </a:r>
            <a:r>
              <a:rPr lang="hr-HR" sz="1800"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sąsiadów</a:t>
            </a:r>
            <a:r>
              <a:rPr lang="hr-HR"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000" dirty="0"/>
          </a:p>
        </p:txBody>
      </p:sp>
      <p:sp>
        <p:nvSpPr>
          <p:cNvPr id="4" name="Owal 3">
            <a:extLst>
              <a:ext uri="{FF2B5EF4-FFF2-40B4-BE49-F238E27FC236}">
                <a16:creationId xmlns:a16="http://schemas.microsoft.com/office/drawing/2014/main" id="{2D68D84D-050C-C422-9B2E-824EEA9CAE3E}"/>
              </a:ext>
            </a:extLst>
          </p:cNvPr>
          <p:cNvSpPr/>
          <p:nvPr/>
        </p:nvSpPr>
        <p:spPr>
          <a:xfrm>
            <a:off x="755576" y="2204864"/>
            <a:ext cx="3384376" cy="302433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Owal 4">
            <a:extLst>
              <a:ext uri="{FF2B5EF4-FFF2-40B4-BE49-F238E27FC236}">
                <a16:creationId xmlns:a16="http://schemas.microsoft.com/office/drawing/2014/main" id="{722295B6-BCB3-45BD-ED06-E409B2FD10A5}"/>
              </a:ext>
            </a:extLst>
          </p:cNvPr>
          <p:cNvSpPr/>
          <p:nvPr/>
        </p:nvSpPr>
        <p:spPr>
          <a:xfrm>
            <a:off x="1619672" y="2996952"/>
            <a:ext cx="1656184" cy="1368152"/>
          </a:xfrm>
          <a:prstGeom prst="ellipse">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Owal 5">
            <a:extLst>
              <a:ext uri="{FF2B5EF4-FFF2-40B4-BE49-F238E27FC236}">
                <a16:creationId xmlns:a16="http://schemas.microsoft.com/office/drawing/2014/main" id="{451167D7-32FD-51F1-C2D8-3F52C56F26DB}"/>
              </a:ext>
            </a:extLst>
          </p:cNvPr>
          <p:cNvSpPr/>
          <p:nvPr/>
        </p:nvSpPr>
        <p:spPr>
          <a:xfrm>
            <a:off x="5004048" y="2096852"/>
            <a:ext cx="3384376" cy="3024336"/>
          </a:xfrm>
          <a:prstGeom prst="ellipse">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Owal 22">
            <a:extLst>
              <a:ext uri="{FF2B5EF4-FFF2-40B4-BE49-F238E27FC236}">
                <a16:creationId xmlns:a16="http://schemas.microsoft.com/office/drawing/2014/main" id="{EB323F9D-7563-AE7C-6276-C4CA8B101767}"/>
              </a:ext>
            </a:extLst>
          </p:cNvPr>
          <p:cNvSpPr/>
          <p:nvPr/>
        </p:nvSpPr>
        <p:spPr>
          <a:xfrm>
            <a:off x="5868144" y="2924944"/>
            <a:ext cx="1728192" cy="1368152"/>
          </a:xfrm>
          <a:prstGeom prst="ellipse">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7" name="Łącznik prosty ze strzałką 6">
            <a:extLst>
              <a:ext uri="{FF2B5EF4-FFF2-40B4-BE49-F238E27FC236}">
                <a16:creationId xmlns:a16="http://schemas.microsoft.com/office/drawing/2014/main" id="{0F02E3B0-065F-A000-7CD2-1E8D3A9A8D60}"/>
              </a:ext>
            </a:extLst>
          </p:cNvPr>
          <p:cNvCxnSpPr/>
          <p:nvPr/>
        </p:nvCxnSpPr>
        <p:spPr>
          <a:xfrm>
            <a:off x="3635896" y="3717032"/>
            <a:ext cx="1800200" cy="0"/>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24838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A9C08FC-0F04-7939-49A4-D13EEB0498FD}"/>
              </a:ext>
            </a:extLst>
          </p:cNvPr>
          <p:cNvSpPr>
            <a:spLocks noGrp="1"/>
          </p:cNvSpPr>
          <p:nvPr>
            <p:ph idx="1"/>
          </p:nvPr>
        </p:nvSpPr>
        <p:spPr>
          <a:xfrm>
            <a:off x="128712" y="476672"/>
            <a:ext cx="8964488" cy="5577483"/>
          </a:xfrm>
        </p:spPr>
        <p:txBody>
          <a:bodyPr>
            <a:normAutofit fontScale="85000" lnSpcReduction="20000"/>
          </a:bodyPr>
          <a:lstStyle/>
          <a:p>
            <a:pPr marL="0" indent="0" algn="ctr">
              <a:lnSpc>
                <a:spcPct val="115000"/>
              </a:lnSpc>
              <a:spcAft>
                <a:spcPts val="1000"/>
              </a:spcAft>
              <a:buNone/>
            </a:pPr>
            <a:r>
              <a:rPr lang="hr-HR" sz="2400" b="1" cap="small"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PRÁCE V POLŠTINĚ </a:t>
            </a:r>
            <a:r>
              <a:rPr lang="hr-HR"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hr-H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srov. </a:t>
            </a:r>
            <a:r>
              <a:rPr lang="hr-HR"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Bartmiński</a:t>
            </a:r>
            <a:r>
              <a:rPr lang="hr-HR"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Brzozowska 2016</a:t>
            </a:r>
            <a:r>
              <a:rPr lang="hr-HR"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pl-PL" sz="2200" b="1" cap="small" dirty="0" smtClean="0">
                <a:effectLst/>
                <a:latin typeface="Times New Roman" panose="02020603050405020304" pitchFamily="18" charset="0"/>
                <a:ea typeface="Times New Roman" panose="02020603050405020304" pitchFamily="18" charset="0"/>
                <a:cs typeface="Times New Roman" panose="02020603050405020304" pitchFamily="18" charset="0"/>
              </a:rPr>
              <a:t>práce</a:t>
            </a:r>
            <a:r>
              <a:rPr lang="pl-PL" sz="2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pl-PL"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je (</a:t>
            </a:r>
            <a:r>
              <a:rPr lang="pl-PL" sz="2200" dirty="0" smtClean="0">
                <a:latin typeface="Times New Roman" panose="02020603050405020304" pitchFamily="18" charset="0"/>
                <a:ea typeface="Times New Roman" panose="02020603050405020304" pitchFamily="18" charset="0"/>
                <a:cs typeface="Times New Roman" panose="02020603050405020304" pitchFamily="18" charset="0"/>
              </a:rPr>
              <a:t>vždy</a:t>
            </a:r>
            <a:r>
              <a:rPr lang="pl-PL"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pl-PL" sz="2200" i="1" dirty="0" smtClean="0">
                <a:effectLst/>
                <a:latin typeface="Times New Roman" panose="02020603050405020304" pitchFamily="18" charset="0"/>
                <a:ea typeface="Times New Roman" panose="02020603050405020304" pitchFamily="18" charset="0"/>
                <a:cs typeface="Times New Roman" panose="02020603050405020304" pitchFamily="18" charset="0"/>
              </a:rPr>
              <a:t>činností </a:t>
            </a:r>
            <a:r>
              <a:rPr lang="pl-PL"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l-PL" sz="2200" i="1" dirty="0" smtClean="0">
                <a:latin typeface="Times New Roman" panose="02020603050405020304" pitchFamily="18" charset="0"/>
                <a:ea typeface="Times New Roman" panose="02020603050405020304" pitchFamily="18" charset="0"/>
                <a:cs typeface="Times New Roman" panose="02020603050405020304" pitchFamily="18" charset="0"/>
              </a:rPr>
              <a:t>povoláním</a:t>
            </a:r>
          </a:p>
          <a:p>
            <a:pPr marL="0" indent="0" algn="just">
              <a:lnSpc>
                <a:spcPct val="110000"/>
              </a:lnSpc>
              <a:spcBef>
                <a:spcPts val="0"/>
              </a:spcBef>
              <a:buNone/>
            </a:pPr>
            <a:endParaRPr lang="pl-PL" sz="22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0000"/>
              </a:lnSpc>
              <a:spcBef>
                <a:spcPts val="0"/>
              </a:spcBef>
              <a:buSzPts val="1200"/>
              <a:buFont typeface="+mj-lt"/>
              <a:buAutoNum type="arabicParenBoth"/>
            </a:pP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pl-PL" sz="2200" dirty="0" smtClean="0">
                <a:latin typeface="Times New Roman" panose="02020603050405020304" pitchFamily="18" charset="0"/>
                <a:ea typeface="Calibri" panose="020F0502020204030204" pitchFamily="34" charset="0"/>
                <a:cs typeface="Times New Roman" panose="02020603050405020304" pitchFamily="18" charset="0"/>
              </a:rPr>
              <a:t>vždy</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 životní nezbytností</a:t>
            </a:r>
            <a:endParaRPr lang="pl-PL"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Bef>
                <a:spcPts val="0"/>
              </a:spcBef>
              <a:buSzPts val="1200"/>
              <a:buFont typeface="+mj-lt"/>
              <a:buAutoNum type="arabicParenBoth"/>
            </a:pP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pl-PL" sz="2200" dirty="0" smtClean="0">
                <a:latin typeface="Times New Roman" panose="02020603050405020304" pitchFamily="18" charset="0"/>
                <a:ea typeface="Calibri" panose="020F0502020204030204" pitchFamily="34" charset="0"/>
                <a:cs typeface="Times New Roman" panose="02020603050405020304" pitchFamily="18" charset="0"/>
              </a:rPr>
              <a:t>vždy</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cs-CZ" altLang="cs-CZ" sz="2200" dirty="0">
                <a:latin typeface="Times New Roman" panose="02020603050405020304" pitchFamily="18" charset="0"/>
                <a:ea typeface="Times New Roman" panose="02020603050405020304" pitchFamily="18" charset="0"/>
                <a:cs typeface="Times New Roman" panose="02020603050405020304" pitchFamily="18" charset="0"/>
              </a:rPr>
              <a:t>vykonavatel práce je osoba, která se (obvykle) připravuje na výkon určitého druhu práce učením se určité profesi</a:t>
            </a:r>
            <a:r>
              <a:rPr lang="cs-CZ" altLang="cs-CZ" sz="2200" dirty="0"/>
              <a:t> </a:t>
            </a:r>
            <a:endParaRPr lang="cs-CZ" altLang="cs-CZ" sz="2200" dirty="0">
              <a:latin typeface="Arial" panose="020B0604020202020204" pitchFamily="34" charset="0"/>
            </a:endParaRPr>
          </a:p>
          <a:p>
            <a:pPr marL="342900" lvl="0" indent="-342900" algn="just">
              <a:lnSpc>
                <a:spcPct val="110000"/>
              </a:lnSpc>
              <a:spcBef>
                <a:spcPts val="0"/>
              </a:spcBef>
              <a:buSzPts val="1200"/>
              <a:buFont typeface="+mj-lt"/>
              <a:buAutoNum type="arabicParenBoth"/>
            </a:pP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pl-PL" sz="2200" dirty="0" smtClean="0">
                <a:latin typeface="Times New Roman" panose="02020603050405020304" pitchFamily="18" charset="0"/>
                <a:ea typeface="Calibri" panose="020F0502020204030204" pitchFamily="34" charset="0"/>
                <a:cs typeface="Times New Roman" panose="02020603050405020304" pitchFamily="18" charset="0"/>
              </a:rPr>
              <a:t>vždy</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 má určitý účel</a:t>
            </a:r>
          </a:p>
          <a:p>
            <a:pPr marL="342900" lvl="0" indent="-342900" algn="just">
              <a:lnSpc>
                <a:spcPct val="110000"/>
              </a:lnSpc>
              <a:spcBef>
                <a:spcPts val="0"/>
              </a:spcBef>
              <a:buSzPts val="1200"/>
              <a:buFont typeface="+mj-lt"/>
              <a:buAutoNum type="arabicParenBoth"/>
            </a:pP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pl-PL" sz="2200" dirty="0" smtClean="0">
                <a:latin typeface="Times New Roman" panose="02020603050405020304" pitchFamily="18" charset="0"/>
                <a:ea typeface="Calibri" panose="020F0502020204030204" pitchFamily="34" charset="0"/>
                <a:cs typeface="Times New Roman" panose="02020603050405020304" pitchFamily="18" charset="0"/>
              </a:rPr>
              <a:t>vždy </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 vyžaduje úsilí</a:t>
            </a:r>
            <a:endParaRPr lang="pl-PL"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0000"/>
              </a:lnSpc>
              <a:spcBef>
                <a:spcPts val="0"/>
              </a:spcBef>
              <a:buSzPts val="1200"/>
              <a:buFont typeface="+mj-lt"/>
              <a:buAutoNum type="arabicParenBoth"/>
            </a:pPr>
            <a:r>
              <a:rPr lang="x-none" sz="2200" spc="2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cs-CZ" sz="2200" spc="20" dirty="0" smtClean="0">
                <a:latin typeface="Times New Roman" panose="02020603050405020304" pitchFamily="18" charset="0"/>
                <a:ea typeface="Calibri" panose="020F0502020204030204" pitchFamily="34" charset="0"/>
                <a:cs typeface="Times New Roman" panose="02020603050405020304" pitchFamily="18" charset="0"/>
              </a:rPr>
              <a:t>vždy</a:t>
            </a:r>
            <a:r>
              <a:rPr lang="x-none" sz="2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spc="20" dirty="0" smtClean="0">
                <a:effectLst/>
                <a:latin typeface="Times New Roman" panose="02020603050405020304" pitchFamily="18" charset="0"/>
                <a:ea typeface="Calibri" panose="020F0502020204030204" pitchFamily="34" charset="0"/>
                <a:cs typeface="Times New Roman" panose="02020603050405020304" pitchFamily="18" charset="0"/>
              </a:rPr>
              <a:t>výsledkem</a:t>
            </a:r>
            <a:r>
              <a:rPr lang="x-none" sz="2200" spc="2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x-none" sz="2200" spc="20" dirty="0" smtClean="0">
                <a:effectLst/>
                <a:latin typeface="Times New Roman" panose="02020603050405020304" pitchFamily="18" charset="0"/>
                <a:ea typeface="Calibri" panose="020F0502020204030204" pitchFamily="34" charset="0"/>
                <a:cs typeface="Times New Roman" panose="02020603050405020304" pitchFamily="18" charset="0"/>
              </a:rPr>
              <a:t> pr</a:t>
            </a:r>
            <a:r>
              <a:rPr lang="cs-CZ" sz="2200" spc="20" dirty="0" err="1" smtClean="0">
                <a:effectLst/>
                <a:latin typeface="Times New Roman" panose="02020603050405020304" pitchFamily="18" charset="0"/>
                <a:ea typeface="Calibri" panose="020F0502020204030204" pitchFamily="34" charset="0"/>
                <a:cs typeface="Times New Roman" panose="02020603050405020304" pitchFamily="18" charset="0"/>
              </a:rPr>
              <a:t>áce</a:t>
            </a:r>
            <a:r>
              <a:rPr lang="cs-CZ" sz="2200" spc="20" dirty="0" smtClean="0">
                <a:effectLst/>
                <a:latin typeface="Times New Roman" panose="02020603050405020304" pitchFamily="18" charset="0"/>
                <a:ea typeface="Calibri" panose="020F0502020204030204" pitchFamily="34" charset="0"/>
                <a:cs typeface="Times New Roman" panose="02020603050405020304" pitchFamily="18" charset="0"/>
              </a:rPr>
              <a:t> je nějaký předmět nebo hodnota</a:t>
            </a:r>
            <a:endParaRPr lang="pl-PL" sz="2200" spc="2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0000"/>
              </a:lnSpc>
              <a:spcBef>
                <a:spcPts val="0"/>
              </a:spcBef>
              <a:buSzPts val="1200"/>
              <a:buFont typeface="+mj-lt"/>
              <a:buAutoNum type="arabicParenBoth"/>
            </a:pPr>
            <a:r>
              <a:rPr lang="x-none" sz="2200" spc="2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cs-CZ" sz="2200" spc="20" dirty="0" smtClean="0">
                <a:latin typeface="Times New Roman" panose="02020603050405020304" pitchFamily="18" charset="0"/>
                <a:ea typeface="Calibri" panose="020F0502020204030204" pitchFamily="34" charset="0"/>
                <a:cs typeface="Times New Roman" panose="02020603050405020304" pitchFamily="18" charset="0"/>
              </a:rPr>
              <a:t>obvykle</a:t>
            </a:r>
            <a:r>
              <a:rPr lang="x-none" sz="2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spc="20" dirty="0" smtClean="0">
                <a:latin typeface="Times New Roman" panose="02020603050405020304" pitchFamily="18" charset="0"/>
                <a:ea typeface="Calibri" panose="020F0502020204030204" pitchFamily="34" charset="0"/>
                <a:cs typeface="Times New Roman" panose="02020603050405020304" pitchFamily="18" charset="0"/>
              </a:rPr>
              <a:t>výsledkem</a:t>
            </a:r>
            <a:r>
              <a:rPr lang="x-none" sz="2200" spc="2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x-none" sz="2200" spc="20" dirty="0" smtClean="0">
                <a:effectLst/>
                <a:latin typeface="Times New Roman" panose="02020603050405020304" pitchFamily="18" charset="0"/>
                <a:ea typeface="Calibri" panose="020F0502020204030204" pitchFamily="34" charset="0"/>
                <a:cs typeface="Times New Roman" panose="02020603050405020304" pitchFamily="18" charset="0"/>
              </a:rPr>
              <a:t> pr</a:t>
            </a:r>
            <a:r>
              <a:rPr lang="cs-CZ" sz="2200" spc="20" dirty="0" err="1" smtClean="0">
                <a:effectLst/>
                <a:latin typeface="Times New Roman" panose="02020603050405020304" pitchFamily="18" charset="0"/>
                <a:ea typeface="Calibri" panose="020F0502020204030204" pitchFamily="34" charset="0"/>
                <a:cs typeface="Times New Roman" panose="02020603050405020304" pitchFamily="18" charset="0"/>
              </a:rPr>
              <a:t>áce</a:t>
            </a:r>
            <a:r>
              <a:rPr lang="cs-CZ" sz="2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x-none" sz="2200" spc="20" dirty="0" smtClean="0">
                <a:effectLst/>
                <a:latin typeface="Times New Roman" panose="02020603050405020304" pitchFamily="18" charset="0"/>
                <a:ea typeface="Calibri" panose="020F0502020204030204" pitchFamily="34" charset="0"/>
                <a:cs typeface="Times New Roman" panose="02020603050405020304" pitchFamily="18" charset="0"/>
              </a:rPr>
              <a:t>je</a:t>
            </a:r>
            <a:r>
              <a:rPr lang="cs-CZ" sz="2200" spc="20" dirty="0" smtClean="0">
                <a:effectLst/>
                <a:latin typeface="Times New Roman" panose="02020603050405020304" pitchFamily="18" charset="0"/>
                <a:ea typeface="Calibri" panose="020F0502020204030204" pitchFamily="34" charset="0"/>
                <a:cs typeface="Times New Roman" panose="02020603050405020304" pitchFamily="18" charset="0"/>
              </a:rPr>
              <a:t> odměna</a:t>
            </a:r>
            <a:r>
              <a:rPr lang="x-none" sz="2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pl-PL" sz="2200" spc="2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0000"/>
              </a:lnSpc>
              <a:spcBef>
                <a:spcPts val="0"/>
              </a:spcBef>
              <a:buSzPts val="1200"/>
              <a:buFont typeface="+mj-lt"/>
              <a:buAutoNum type="arabicParenBoth"/>
            </a:pPr>
            <a:r>
              <a:rPr lang="x-none" sz="2200" spc="2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cs-CZ" sz="2200" spc="20" dirty="0" smtClean="0">
                <a:latin typeface="Times New Roman" panose="02020603050405020304" pitchFamily="18" charset="0"/>
                <a:ea typeface="Calibri" panose="020F0502020204030204" pitchFamily="34" charset="0"/>
                <a:cs typeface="Times New Roman" panose="02020603050405020304" pitchFamily="18" charset="0"/>
              </a:rPr>
              <a:t>soudí se</a:t>
            </a:r>
            <a:r>
              <a:rPr lang="x-none" sz="2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spc="20" dirty="0">
                <a:latin typeface="Times New Roman" panose="02020603050405020304" pitchFamily="18" charset="0"/>
                <a:ea typeface="Calibri" panose="020F0502020204030204" pitchFamily="34" charset="0"/>
                <a:cs typeface="Times New Roman" panose="02020603050405020304" pitchFamily="18" charset="0"/>
              </a:rPr>
              <a:t>ž</a:t>
            </a:r>
            <a:r>
              <a:rPr lang="x-none" sz="2200" spc="20" dirty="0" smtClean="0">
                <a:effectLst/>
                <a:latin typeface="Times New Roman" panose="02020603050405020304" pitchFamily="18" charset="0"/>
                <a:ea typeface="Calibri" panose="020F0502020204030204" pitchFamily="34" charset="0"/>
                <a:cs typeface="Times New Roman" panose="02020603050405020304" pitchFamily="18" charset="0"/>
              </a:rPr>
              <a:t>e</a:t>
            </a:r>
            <a:r>
              <a:rPr lang="x-none" sz="220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spc="20" dirty="0" smtClean="0">
                <a:latin typeface="Times New Roman" panose="02020603050405020304" pitchFamily="18" charset="0"/>
                <a:ea typeface="Calibri" panose="020F0502020204030204" pitchFamily="34" charset="0"/>
                <a:cs typeface="Times New Roman" panose="02020603050405020304" pitchFamily="18" charset="0"/>
              </a:rPr>
              <a:t>je morální povinností člověka</a:t>
            </a:r>
            <a:endParaRPr lang="pl-PL" sz="2200" spc="2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0000"/>
              </a:lnSpc>
              <a:spcBef>
                <a:spcPts val="0"/>
              </a:spcBef>
              <a:buSzPts val="1200"/>
              <a:buFont typeface="+mj-lt"/>
              <a:buAutoNum type="arabicParenBoth"/>
            </a:pPr>
            <a:r>
              <a:rPr lang="pl-PL"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2200" dirty="0" smtClean="0">
                <a:latin typeface="Times New Roman" panose="02020603050405020304" pitchFamily="18" charset="0"/>
                <a:ea typeface="Calibri" panose="020F0502020204030204" pitchFamily="34" charset="0"/>
                <a:cs typeface="Times New Roman" panose="02020603050405020304" pitchFamily="18" charset="0"/>
              </a:rPr>
              <a:t>může být</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pl-PL" sz="2200" i="1" dirty="0" smtClean="0">
                <a:effectLst/>
                <a:latin typeface="Times New Roman" panose="02020603050405020304" pitchFamily="18" charset="0"/>
                <a:ea typeface="Calibri" panose="020F0502020204030204" pitchFamily="34" charset="0"/>
                <a:cs typeface="Times New Roman" panose="02020603050405020304" pitchFamily="18" charset="0"/>
              </a:rPr>
              <a:t>fyzická</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pl-PL" sz="2200" dirty="0" smtClean="0">
                <a:latin typeface="Times New Roman" panose="02020603050405020304" pitchFamily="18" charset="0"/>
                <a:ea typeface="Calibri" panose="020F0502020204030204" pitchFamily="34" charset="0"/>
                <a:cs typeface="Times New Roman" panose="02020603050405020304" pitchFamily="18" charset="0"/>
              </a:rPr>
              <a:t>a</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/nebo </a:t>
            </a:r>
            <a:r>
              <a:rPr lang="pl-PL" sz="2200" i="1" dirty="0" smtClean="0">
                <a:effectLst/>
                <a:latin typeface="Times New Roman" panose="02020603050405020304" pitchFamily="18" charset="0"/>
                <a:ea typeface="Calibri" panose="020F0502020204030204" pitchFamily="34" charset="0"/>
                <a:cs typeface="Times New Roman" panose="02020603050405020304" pitchFamily="18" charset="0"/>
              </a:rPr>
              <a:t>duševní</a:t>
            </a:r>
            <a:endParaRPr lang="pl-PL"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0000"/>
              </a:lnSpc>
              <a:spcBef>
                <a:spcPts val="0"/>
              </a:spcBef>
              <a:buSzPts val="1200"/>
              <a:buFont typeface="+mj-lt"/>
              <a:buAutoNum type="arabicParenBoth"/>
            </a:pPr>
            <a:r>
              <a:rPr lang="pl-PL"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může být  </a:t>
            </a:r>
            <a:r>
              <a:rPr lang="pl-PL" sz="2200" i="1" dirty="0" smtClean="0">
                <a:effectLst/>
                <a:latin typeface="Times New Roman" panose="02020603050405020304" pitchFamily="18" charset="0"/>
                <a:ea typeface="Calibri" panose="020F0502020204030204" pitchFamily="34" charset="0"/>
                <a:cs typeface="Times New Roman" panose="02020603050405020304" pitchFamily="18" charset="0"/>
              </a:rPr>
              <a:t>únavná/příjemná, lehká/těžká </a:t>
            </a:r>
            <a:r>
              <a:rPr lang="pl-PL" sz="2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lnSpc>
                <a:spcPct val="110000"/>
              </a:lnSpc>
              <a:spcBef>
                <a:spcPts val="0"/>
              </a:spcBef>
              <a:buSzPts val="1200"/>
              <a:buFont typeface="+mj-lt"/>
              <a:buAutoNum type="arabicParenBoth"/>
            </a:pPr>
            <a:r>
              <a:rPr lang="pl-PL" sz="2200" dirty="0">
                <a:latin typeface="Times New Roman" panose="02020603050405020304" pitchFamily="18" charset="0"/>
                <a:ea typeface="Calibri" panose="020F0502020204030204" pitchFamily="34" charset="0"/>
                <a:cs typeface="Times New Roman" panose="02020603050405020304" pitchFamily="18" charset="0"/>
              </a:rPr>
              <a:t> </a:t>
            </a:r>
            <a:r>
              <a:rPr lang="pl-PL" sz="2200" dirty="0" smtClean="0">
                <a:latin typeface="Times New Roman" panose="02020603050405020304" pitchFamily="18" charset="0"/>
                <a:ea typeface="Calibri" panose="020F0502020204030204" pitchFamily="34" charset="0"/>
                <a:cs typeface="Times New Roman" panose="02020603050405020304" pitchFamily="18" charset="0"/>
              </a:rPr>
              <a:t>může být</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  kolektivní / individuální </a:t>
            </a:r>
            <a:endParaRPr lang="pl-PL"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0000"/>
              </a:lnSpc>
              <a:spcBef>
                <a:spcPts val="0"/>
              </a:spcBef>
              <a:buSzPts val="1200"/>
              <a:buFont typeface="+mj-lt"/>
              <a:buAutoNum type="arabicParenBoth"/>
            </a:pPr>
            <a:r>
              <a:rPr lang="pl-PL" sz="2200" dirty="0" smtClean="0">
                <a:latin typeface="Times New Roman" panose="02020603050405020304" pitchFamily="18" charset="0"/>
                <a:ea typeface="Calibri" panose="020F0502020204030204" pitchFamily="34" charset="0"/>
                <a:cs typeface="Times New Roman" panose="02020603050405020304" pitchFamily="18" charset="0"/>
              </a:rPr>
              <a:t> m</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ůže být </a:t>
            </a:r>
            <a:r>
              <a:rPr lang="pl-PL" sz="2200" dirty="0" smtClean="0">
                <a:latin typeface="Times New Roman" panose="02020603050405020304" pitchFamily="18" charset="0"/>
                <a:ea typeface="Calibri" panose="020F0502020204030204" pitchFamily="34" charset="0"/>
                <a:cs typeface="Times New Roman" panose="02020603050405020304" pitchFamily="18" charset="0"/>
              </a:rPr>
              <a:t>nařízená zaměstnavatelem </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 dobrovolná</a:t>
            </a:r>
            <a:endParaRPr lang="pl-PL"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0000"/>
              </a:lnSpc>
              <a:spcBef>
                <a:spcPts val="0"/>
              </a:spcBef>
              <a:buSzPts val="1200"/>
              <a:buFont typeface="+mj-lt"/>
              <a:buAutoNum type="arabicParenBoth"/>
            </a:pPr>
            <a:r>
              <a:rPr lang="pl-PL" sz="2200" dirty="0" smtClean="0">
                <a:latin typeface="Times New Roman" panose="02020603050405020304" pitchFamily="18" charset="0"/>
                <a:ea typeface="Calibri" panose="020F0502020204030204" pitchFamily="34" charset="0"/>
                <a:cs typeface="Times New Roman" panose="02020603050405020304" pitchFamily="18" charset="0"/>
              </a:rPr>
              <a:t> m</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ůže být vykonávaná dobovolně </a:t>
            </a:r>
            <a:r>
              <a:rPr lang="pl-PL" sz="2200" dirty="0">
                <a:latin typeface="Times New Roman" panose="02020603050405020304" pitchFamily="18" charset="0"/>
                <a:ea typeface="Calibri" panose="020F0502020204030204" pitchFamily="34" charset="0"/>
                <a:cs typeface="Times New Roman" panose="02020603050405020304" pitchFamily="18" charset="0"/>
              </a:rPr>
              <a:t>/</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z donucení</a:t>
            </a:r>
            <a:endParaRPr lang="pl-PL"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0000"/>
              </a:lnSpc>
              <a:spcBef>
                <a:spcPts val="0"/>
              </a:spcBef>
              <a:buSzPts val="1200"/>
              <a:buFont typeface="+mj-lt"/>
              <a:buAutoNum type="arabicParenBoth"/>
            </a:pPr>
            <a:r>
              <a:rPr lang="pl-PL" sz="2200" dirty="0" smtClean="0">
                <a:latin typeface="Times New Roman" panose="02020603050405020304" pitchFamily="18" charset="0"/>
                <a:ea typeface="Calibri" panose="020F0502020204030204" pitchFamily="34" charset="0"/>
                <a:cs typeface="Times New Roman" panose="02020603050405020304" pitchFamily="18" charset="0"/>
              </a:rPr>
              <a:t> m</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ůže </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poskytovat </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satisfakci, přinášet radost </a:t>
            </a:r>
            <a:r>
              <a:rPr lang="pl-PL"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nemusí přinášet </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radost</a:t>
            </a:r>
            <a:endParaRPr lang="pl-PL"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0000"/>
              </a:lnSpc>
              <a:spcBef>
                <a:spcPts val="0"/>
              </a:spcBef>
              <a:buSzPts val="1200"/>
              <a:buFont typeface="+mj-lt"/>
              <a:buAutoNum type="arabicParenBoth"/>
            </a:pP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pl-PL" sz="2200" dirty="0" smtClean="0">
                <a:latin typeface="Times New Roman" panose="02020603050405020304" pitchFamily="18" charset="0"/>
                <a:ea typeface="Calibri" panose="020F0502020204030204" pitchFamily="34" charset="0"/>
                <a:cs typeface="Times New Roman" panose="02020603050405020304" pitchFamily="18" charset="0"/>
              </a:rPr>
              <a:t>obvykle</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 se odehrává na určitém místě</a:t>
            </a:r>
            <a:endParaRPr lang="pl-PL"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0000"/>
              </a:lnSpc>
              <a:spcBef>
                <a:spcPts val="0"/>
              </a:spcBef>
              <a:buSzPts val="1200"/>
              <a:buFont typeface="+mj-lt"/>
              <a:buAutoNum type="arabicParenBoth"/>
            </a:pP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pl-PL" sz="2200" dirty="0" smtClean="0">
                <a:latin typeface="Times New Roman" panose="02020603050405020304" pitchFamily="18" charset="0"/>
                <a:ea typeface="Calibri" panose="020F0502020204030204" pitchFamily="34" charset="0"/>
                <a:cs typeface="Times New Roman" panose="02020603050405020304" pitchFamily="18" charset="0"/>
              </a:rPr>
              <a:t>obvykle</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 se odehrává v určitém čase </a:t>
            </a:r>
            <a:endParaRPr lang="pl-PL"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0000"/>
              </a:lnSpc>
              <a:spcBef>
                <a:spcPts val="0"/>
              </a:spcBef>
              <a:buSzPts val="1200"/>
              <a:buFont typeface="+mj-lt"/>
              <a:buAutoNum type="arabicParenBoth"/>
            </a:pP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pl-PL" sz="2200" dirty="0" smtClean="0">
                <a:latin typeface="Times New Roman" panose="02020603050405020304" pitchFamily="18" charset="0"/>
                <a:ea typeface="Calibri" panose="020F0502020204030204" pitchFamily="34" charset="0"/>
                <a:cs typeface="Times New Roman" panose="02020603050405020304" pitchFamily="18" charset="0"/>
              </a:rPr>
              <a:t>obvykle</a:t>
            </a:r>
            <a:r>
              <a:rPr lang="pl-PL"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pl-PL" sz="2200" dirty="0" smtClean="0">
                <a:latin typeface="Times New Roman" panose="02020603050405020304" pitchFamily="18" charset="0"/>
                <a:ea typeface="Calibri" panose="020F0502020204030204" pitchFamily="34" charset="0"/>
                <a:cs typeface="Times New Roman" panose="02020603050405020304" pitchFamily="18" charset="0"/>
              </a:rPr>
              <a:t>se odehrává na základě určitých pravidel</a:t>
            </a:r>
            <a:endParaRPr lang="pl-PL" sz="2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sz="2000" dirty="0"/>
          </a:p>
        </p:txBody>
      </p:sp>
      <p:pic>
        <p:nvPicPr>
          <p:cNvPr id="2" name="Picture 4" descr="Leksykon aksjologiczny Słowian i ich sąsiadów Tom 3: Amazon.pl: Books">
            <a:extLst>
              <a:ext uri="{FF2B5EF4-FFF2-40B4-BE49-F238E27FC236}">
                <a16:creationId xmlns:a16="http://schemas.microsoft.com/office/drawing/2014/main" id="{A26A5729-A3D2-BB9C-FB8E-7AEF32C141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1988840"/>
            <a:ext cx="1863924"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578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A9C08FC-0F04-7939-49A4-D13EEB0498FD}"/>
              </a:ext>
            </a:extLst>
          </p:cNvPr>
          <p:cNvSpPr>
            <a:spLocks noGrp="1"/>
          </p:cNvSpPr>
          <p:nvPr>
            <p:ph idx="1"/>
          </p:nvPr>
        </p:nvSpPr>
        <p:spPr>
          <a:xfrm>
            <a:off x="467544" y="620688"/>
            <a:ext cx="8352928" cy="5904656"/>
          </a:xfrm>
        </p:spPr>
        <p:txBody>
          <a:bodyPr>
            <a:normAutofit/>
          </a:bodyPr>
          <a:lstStyle/>
          <a:p>
            <a:pPr marL="0" indent="0" algn="ctr">
              <a:lnSpc>
                <a:spcPct val="115000"/>
              </a:lnSpc>
              <a:spcAft>
                <a:spcPts val="1000"/>
              </a:spcAft>
              <a:buNone/>
            </a:pPr>
            <a:r>
              <a:rPr lang="hr-HR" sz="2000" b="1" cap="small"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Práce v němčině </a:t>
            </a:r>
            <a:r>
              <a:rPr lang="hr-HR"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hr-HR"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srov.</a:t>
            </a:r>
            <a:r>
              <a:rPr lang="hr-HR"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Knieja 2016: 122)</a:t>
            </a:r>
          </a:p>
          <a:p>
            <a:pPr marL="0" indent="0" algn="ctr">
              <a:lnSpc>
                <a:spcPct val="115000"/>
              </a:lnSpc>
              <a:spcAft>
                <a:spcPts val="1000"/>
              </a:spcAft>
              <a:buNone/>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0000"/>
              </a:lnSpc>
              <a:spcBef>
                <a:spcPts val="0"/>
              </a:spcBef>
              <a:buFont typeface="+mj-lt"/>
              <a:buAutoNum type="arabicParenBoth"/>
              <a:tabLst>
                <a:tab pos="228600" algn="l"/>
              </a:tabLst>
            </a:pP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Práce se týká člověka jako individua.</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0000"/>
              </a:lnSpc>
              <a:spcBef>
                <a:spcPts val="0"/>
              </a:spcBef>
              <a:buFont typeface="+mj-lt"/>
              <a:buAutoNum type="arabicParenBoth"/>
              <a:tabLst>
                <a:tab pos="228600" algn="l"/>
              </a:tabLst>
            </a:pP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Práce je vnímána z pohledu zaměstnance a zaměstnavatele.</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0000"/>
              </a:lnSpc>
              <a:spcBef>
                <a:spcPts val="0"/>
              </a:spcBef>
              <a:buFont typeface="+mj-lt"/>
              <a:buAutoNum type="arabicParenBoth"/>
              <a:tabLst>
                <a:tab pos="228600" algn="l"/>
              </a:tabLst>
            </a:pP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Obecně je jako </a:t>
            </a:r>
            <a:r>
              <a:rPr lang="hr-HR" sz="1800" i="1" dirty="0" smtClean="0">
                <a:effectLst/>
                <a:latin typeface="Times New Roman" panose="02020603050405020304" pitchFamily="18" charset="0"/>
                <a:ea typeface="Calibri" panose="020F0502020204030204" pitchFamily="34" charset="0"/>
                <a:cs typeface="Times New Roman" panose="02020603050405020304" pitchFamily="18" charset="0"/>
              </a:rPr>
              <a:t>práce</a:t>
            </a: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 označováno mnoho projevů činnosti člověka.</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0000"/>
              </a:lnSpc>
              <a:spcBef>
                <a:spcPts val="0"/>
              </a:spcBef>
              <a:buNone/>
              <a:tabLst>
                <a:tab pos="228600" algn="l"/>
              </a:tabLs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(4) </a:t>
            </a: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Práce je pozitivní a žádoucí hodnota.</a:t>
            </a:r>
            <a:endParaRPr lang="hr-H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0000"/>
              </a:lnSpc>
              <a:spcBef>
                <a:spcPts val="0"/>
              </a:spcBef>
              <a:buNone/>
              <a:tabLst>
                <a:tab pos="228600" algn="l"/>
              </a:tabLst>
            </a:pPr>
            <a:r>
              <a:rPr lang="hr-HR" sz="1800" dirty="0">
                <a:latin typeface="Times New Roman" panose="02020603050405020304" pitchFamily="18" charset="0"/>
                <a:ea typeface="Calibri" panose="020F0502020204030204" pitchFamily="34" charset="0"/>
                <a:cs typeface="Times New Roman" panose="02020603050405020304" pitchFamily="18" charset="0"/>
              </a:rPr>
              <a:t>(5)</a:t>
            </a:r>
            <a:r>
              <a:rPr lang="pl-PL" sz="1800" dirty="0">
                <a:latin typeface="Times New Roman" panose="02020603050405020304" pitchFamily="18" charset="0"/>
                <a:ea typeface="Calibri" panose="020F0502020204030204" pitchFamily="34" charset="0"/>
                <a:cs typeface="Times New Roman" panose="02020603050405020304" pitchFamily="18" charset="0"/>
              </a:rPr>
              <a:t> </a:t>
            </a: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Práce a její formy podléhají transformacím.</a:t>
            </a:r>
            <a:endParaRPr lang="hr-H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0000"/>
              </a:lnSpc>
              <a:spcBef>
                <a:spcPts val="0"/>
              </a:spcBef>
              <a:buNone/>
              <a:tabLst>
                <a:tab pos="228600" algn="l"/>
              </a:tabLst>
            </a:pPr>
            <a:r>
              <a:rPr lang="hr-HR" sz="1800" dirty="0">
                <a:latin typeface="Times New Roman" panose="02020603050405020304" pitchFamily="18" charset="0"/>
                <a:ea typeface="Calibri" panose="020F0502020204030204" pitchFamily="34" charset="0"/>
                <a:cs typeface="Times New Roman" panose="02020603050405020304" pitchFamily="18" charset="0"/>
              </a:rPr>
              <a:t>(</a:t>
            </a:r>
            <a:r>
              <a:rPr lang="hr-HR" sz="1800" dirty="0" smtClean="0">
                <a:latin typeface="Times New Roman" panose="02020603050405020304" pitchFamily="18" charset="0"/>
                <a:ea typeface="Calibri" panose="020F0502020204030204" pitchFamily="34" charset="0"/>
                <a:cs typeface="Times New Roman" panose="02020603050405020304" pitchFamily="18" charset="0"/>
              </a:rPr>
              <a:t>6)</a:t>
            </a:r>
            <a:r>
              <a:rPr lang="pl-PL" sz="1800" dirty="0">
                <a:latin typeface="Times New Roman" panose="02020603050405020304" pitchFamily="18" charset="0"/>
                <a:ea typeface="Calibri" panose="020F0502020204030204" pitchFamily="34" charset="0"/>
                <a:cs typeface="Times New Roman" panose="02020603050405020304" pitchFamily="18" charset="0"/>
              </a:rPr>
              <a:t> </a:t>
            </a:r>
            <a:r>
              <a:rPr lang="cs-CZ" altLang="cs-CZ" sz="1800" dirty="0" smtClean="0">
                <a:latin typeface="Times New Roman" panose="02020603050405020304" pitchFamily="18" charset="0"/>
                <a:ea typeface="Times New Roman" panose="02020603050405020304" pitchFamily="18" charset="0"/>
                <a:cs typeface="Times New Roman" panose="02020603050405020304" pitchFamily="18" charset="0"/>
              </a:rPr>
              <a:t>Výsledkem </a:t>
            </a:r>
            <a:r>
              <a:rPr lang="cs-CZ" altLang="cs-CZ" sz="1800" dirty="0">
                <a:latin typeface="Times New Roman" panose="02020603050405020304" pitchFamily="18" charset="0"/>
                <a:ea typeface="Times New Roman" panose="02020603050405020304" pitchFamily="18" charset="0"/>
                <a:cs typeface="Times New Roman" panose="02020603050405020304" pitchFamily="18" charset="0"/>
              </a:rPr>
              <a:t>práce jsou společensky užitečné produkty, které určují nepřetržitý socioekonomický rozvoj a blaho člověka.</a:t>
            </a:r>
            <a:r>
              <a:rPr lang="cs-CZ" altLang="cs-CZ" sz="800" dirty="0"/>
              <a:t> </a:t>
            </a:r>
            <a:endParaRPr lang="hr-HR"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0000"/>
              </a:lnSpc>
              <a:spcBef>
                <a:spcPts val="0"/>
              </a:spcBef>
              <a:buNone/>
              <a:tabLst>
                <a:tab pos="228600" algn="l"/>
              </a:tabLst>
            </a:pPr>
            <a:r>
              <a:rPr lang="hr-HR"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hr-HR" sz="1800" dirty="0" smtClean="0">
                <a:latin typeface="Times New Roman" panose="02020603050405020304" pitchFamily="18" charset="0"/>
                <a:ea typeface="Calibri" panose="020F0502020204030204" pitchFamily="34" charset="0"/>
                <a:cs typeface="Times New Roman" panose="02020603050405020304" pitchFamily="18" charset="0"/>
              </a:rPr>
              <a:t>Na práci má nárok každý</a:t>
            </a: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 bez výjimky, a to v každém politickém i ekonomickém systému. </a:t>
            </a:r>
          </a:p>
          <a:p>
            <a:pPr marL="0" lvl="0" indent="0" algn="just">
              <a:lnSpc>
                <a:spcPct val="110000"/>
              </a:lnSpc>
              <a:spcBef>
                <a:spcPts val="0"/>
              </a:spcBef>
              <a:buNone/>
              <a:tabLst>
                <a:tab pos="228600" algn="l"/>
              </a:tabLst>
            </a:pPr>
            <a:r>
              <a:rPr lang="hr-HR" sz="1800" dirty="0" smtClean="0">
                <a:latin typeface="Times New Roman" panose="02020603050405020304" pitchFamily="18" charset="0"/>
                <a:ea typeface="Calibri" panose="020F0502020204030204" pitchFamily="34" charset="0"/>
                <a:cs typeface="Times New Roman" panose="02020603050405020304" pitchFamily="18" charset="0"/>
              </a:rPr>
              <a:t>(</a:t>
            </a:r>
            <a:r>
              <a:rPr lang="hr-HR" sz="1800" dirty="0">
                <a:latin typeface="Times New Roman" panose="02020603050405020304" pitchFamily="18" charset="0"/>
                <a:ea typeface="Calibri" panose="020F0502020204030204" pitchFamily="34" charset="0"/>
                <a:cs typeface="Times New Roman" panose="02020603050405020304" pitchFamily="18" charset="0"/>
              </a:rPr>
              <a:t>8</a:t>
            </a:r>
            <a:r>
              <a:rPr lang="hr-HR" sz="1800" dirty="0" smtClean="0">
                <a:latin typeface="Times New Roman" panose="02020603050405020304" pitchFamily="18" charset="0"/>
                <a:ea typeface="Calibri" panose="020F0502020204030204" pitchFamily="34" charset="0"/>
                <a:cs typeface="Times New Roman" panose="02020603050405020304" pitchFamily="18" charset="0"/>
              </a:rPr>
              <a:t>) Práce vyžaduje ocenění.</a:t>
            </a:r>
            <a:endParaRPr lang="hr-H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0000"/>
              </a:lnSpc>
              <a:spcBef>
                <a:spcPts val="0"/>
              </a:spcBef>
              <a:buNone/>
              <a:tabLst>
                <a:tab pos="228600" algn="l"/>
              </a:tabLst>
            </a:pPr>
            <a:r>
              <a:rPr lang="hr-HR" sz="1800" dirty="0">
                <a:latin typeface="Times New Roman" panose="02020603050405020304" pitchFamily="18" charset="0"/>
                <a:ea typeface="Calibri" panose="020F0502020204030204" pitchFamily="34" charset="0"/>
                <a:cs typeface="Times New Roman" panose="02020603050405020304" pitchFamily="18" charset="0"/>
              </a:rPr>
              <a:t>(9) </a:t>
            </a:r>
            <a:r>
              <a:rPr lang="hr-HR" sz="1800" dirty="0" smtClean="0">
                <a:latin typeface="Times New Roman" panose="02020603050405020304" pitchFamily="18" charset="0"/>
                <a:ea typeface="Calibri" panose="020F0502020204030204" pitchFamily="34" charset="0"/>
                <a:cs typeface="Times New Roman" panose="02020603050405020304" pitchFamily="18" charset="0"/>
              </a:rPr>
              <a:t>Práce vyžaduje respekt vzhledem k různým rizikům, např. </a:t>
            </a:r>
            <a:r>
              <a:rPr lang="hr-HR" sz="1800" dirty="0">
                <a:latin typeface="Times New Roman" panose="02020603050405020304" pitchFamily="18" charset="0"/>
                <a:ea typeface="Calibri" panose="020F0502020204030204" pitchFamily="34" charset="0"/>
                <a:cs typeface="Times New Roman" panose="02020603050405020304" pitchFamily="18" charset="0"/>
              </a:rPr>
              <a:t>n</a:t>
            </a:r>
            <a:r>
              <a:rPr lang="hr-HR" sz="1800" dirty="0" smtClean="0">
                <a:latin typeface="Times New Roman" panose="02020603050405020304" pitchFamily="18" charset="0"/>
                <a:ea typeface="Calibri" panose="020F0502020204030204" pitchFamily="34" charset="0"/>
                <a:cs typeface="Times New Roman" panose="02020603050405020304" pitchFamily="18" charset="0"/>
              </a:rPr>
              <a:t>ezaměstnanosti.</a:t>
            </a:r>
            <a:endParaRPr lang="hr-HR" sz="18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0000"/>
              </a:lnSpc>
              <a:spcBef>
                <a:spcPts val="0"/>
              </a:spcBef>
              <a:buNone/>
              <a:tabLst>
                <a:tab pos="228600" algn="l"/>
              </a:tabLst>
            </a:pPr>
            <a:r>
              <a:rPr lang="hr-HR" sz="1800" dirty="0" smtClean="0">
                <a:latin typeface="Times New Roman" panose="02020603050405020304" pitchFamily="18" charset="0"/>
                <a:ea typeface="Calibri" panose="020F0502020204030204" pitchFamily="34" charset="0"/>
                <a:cs typeface="Times New Roman" panose="02020603050405020304" pitchFamily="18" charset="0"/>
              </a:rPr>
              <a:t>(</a:t>
            </a:r>
            <a:r>
              <a:rPr lang="hr-HR" sz="1800" dirty="0">
                <a:latin typeface="Times New Roman" panose="02020603050405020304" pitchFamily="18" charset="0"/>
                <a:ea typeface="Calibri" panose="020F0502020204030204" pitchFamily="34" charset="0"/>
                <a:cs typeface="Times New Roman" panose="02020603050405020304" pitchFamily="18" charset="0"/>
              </a:rPr>
              <a:t>10) </a:t>
            </a:r>
            <a:r>
              <a:rPr lang="cs-CZ" sz="1800" dirty="0" smtClean="0">
                <a:latin typeface="Times New Roman" panose="02020603050405020304" pitchFamily="18" charset="0"/>
                <a:ea typeface="Calibri" panose="020F0502020204030204" pitchFamily="34" charset="0"/>
                <a:cs typeface="Times New Roman" panose="02020603050405020304" pitchFamily="18" charset="0"/>
              </a:rPr>
              <a:t>Práce vyžaduje úsilí a určitá omezení, někdy může odrazovat</a:t>
            </a:r>
            <a:r>
              <a:rPr lang="hr-HR"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0000"/>
              </a:lnSpc>
              <a:spcBef>
                <a:spcPts val="0"/>
              </a:spcBef>
              <a:buNone/>
              <a:tabLst>
                <a:tab pos="228600" algn="l"/>
              </a:tabLst>
            </a:pPr>
            <a:r>
              <a:rPr lang="hr-HR"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(11) </a:t>
            </a:r>
            <a:r>
              <a:rPr lang="cs-CZ" altLang="cs-CZ" sz="1800" dirty="0" smtClean="0">
                <a:latin typeface="Times New Roman" panose="02020603050405020304" pitchFamily="18" charset="0"/>
                <a:ea typeface="Calibri" panose="020F0502020204030204" pitchFamily="34" charset="0"/>
                <a:cs typeface="Times New Roman" panose="02020603050405020304" pitchFamily="18" charset="0"/>
              </a:rPr>
              <a:t>Ve </a:t>
            </a:r>
            <a:r>
              <a:rPr lang="cs-CZ" altLang="cs-CZ" sz="1800" dirty="0">
                <a:latin typeface="Times New Roman" panose="02020603050405020304" pitchFamily="18" charset="0"/>
                <a:ea typeface="Calibri" panose="020F0502020204030204" pitchFamily="34" charset="0"/>
                <a:cs typeface="Times New Roman" panose="02020603050405020304" pitchFamily="18" charset="0"/>
              </a:rPr>
              <a:t>vnímání práce převládají aspekty sociální, psychologické a existenciální. </a:t>
            </a:r>
          </a:p>
          <a:p>
            <a:pPr marL="0" indent="0">
              <a:buNone/>
            </a:pPr>
            <a:endParaRPr lang="pl-PL" sz="2400" dirty="0"/>
          </a:p>
        </p:txBody>
      </p:sp>
      <p:pic>
        <p:nvPicPr>
          <p:cNvPr id="2" name="Picture 4" descr="Leksykon aksjologiczny Słowian i ich sąsiadów Tom 3: Amazon.pl: Books">
            <a:extLst>
              <a:ext uri="{FF2B5EF4-FFF2-40B4-BE49-F238E27FC236}">
                <a16:creationId xmlns:a16="http://schemas.microsoft.com/office/drawing/2014/main" id="{2E59A8DA-B75F-54F0-F895-1E80EB68E4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188640"/>
            <a:ext cx="1800200" cy="2503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211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ymbol zastępczy zawartości 1">
            <a:extLst>
              <a:ext uri="{FF2B5EF4-FFF2-40B4-BE49-F238E27FC236}">
                <a16:creationId xmlns:a16="http://schemas.microsoft.com/office/drawing/2014/main" id="{FC010F86-F3AC-95F6-6673-964A429B2904}"/>
              </a:ext>
            </a:extLst>
          </p:cNvPr>
          <p:cNvGraphicFramePr>
            <a:graphicFrameLocks noGrp="1"/>
          </p:cNvGraphicFramePr>
          <p:nvPr>
            <p:ph idx="1"/>
            <p:extLst>
              <p:ext uri="{D42A27DB-BD31-4B8C-83A1-F6EECF244321}">
                <p14:modId xmlns:p14="http://schemas.microsoft.com/office/powerpoint/2010/main" val="1948087379"/>
              </p:ext>
            </p:extLst>
          </p:nvPr>
        </p:nvGraphicFramePr>
        <p:xfrm>
          <a:off x="0" y="188640"/>
          <a:ext cx="9108504" cy="7084771"/>
        </p:xfrm>
        <a:graphic>
          <a:graphicData uri="http://schemas.openxmlformats.org/drawingml/2006/table">
            <a:tbl>
              <a:tblPr firstRow="1" bandRow="1">
                <a:tableStyleId>{5C22544A-7EE6-4342-B048-85BDC9FD1C3A}</a:tableStyleId>
              </a:tblPr>
              <a:tblGrid>
                <a:gridCol w="1907704">
                  <a:extLst>
                    <a:ext uri="{9D8B030D-6E8A-4147-A177-3AD203B41FA5}">
                      <a16:colId xmlns:a16="http://schemas.microsoft.com/office/drawing/2014/main" val="4103946765"/>
                    </a:ext>
                  </a:extLst>
                </a:gridCol>
                <a:gridCol w="3672408">
                  <a:extLst>
                    <a:ext uri="{9D8B030D-6E8A-4147-A177-3AD203B41FA5}">
                      <a16:colId xmlns:a16="http://schemas.microsoft.com/office/drawing/2014/main" val="2473406022"/>
                    </a:ext>
                  </a:extLst>
                </a:gridCol>
                <a:gridCol w="3528392">
                  <a:extLst>
                    <a:ext uri="{9D8B030D-6E8A-4147-A177-3AD203B41FA5}">
                      <a16:colId xmlns:a16="http://schemas.microsoft.com/office/drawing/2014/main" val="1262897005"/>
                    </a:ext>
                  </a:extLst>
                </a:gridCol>
              </a:tblGrid>
              <a:tr h="801269">
                <a:tc gridSpan="3">
                  <a:txBody>
                    <a:bodyPr/>
                    <a:lstStyle/>
                    <a:p>
                      <a:pPr algn="ctr"/>
                      <a:endParaRPr lang="pl-PL" sz="2400" dirty="0"/>
                    </a:p>
                    <a:p>
                      <a:pPr algn="ctr"/>
                      <a:r>
                        <a:rPr lang="pl-PL" sz="2400" dirty="0" smtClean="0"/>
                        <a:t>Představy</a:t>
                      </a:r>
                      <a:r>
                        <a:rPr lang="pl-PL" sz="2400" baseline="0" dirty="0" smtClean="0"/>
                        <a:t> o</a:t>
                      </a:r>
                      <a:r>
                        <a:rPr lang="pl-PL" sz="2400" dirty="0" smtClean="0"/>
                        <a:t> PRÁCI</a:t>
                      </a:r>
                      <a:endParaRPr lang="pl-PL" sz="2400" dirty="0"/>
                    </a:p>
                  </a:txBody>
                  <a:tcPr/>
                </a:tc>
                <a:tc hMerge="1">
                  <a:txBody>
                    <a:bodyPr/>
                    <a:lstStyle/>
                    <a:p>
                      <a:pPr algn="ctr">
                        <a:lnSpc>
                          <a:spcPct val="115000"/>
                        </a:lnSpc>
                        <a:spcAft>
                          <a:spcPts val="1000"/>
                        </a:spcAft>
                      </a:pP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Aft>
                          <a:spcPts val="1000"/>
                        </a:spcAft>
                      </a:pP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5722848"/>
                  </a:ext>
                </a:extLst>
              </a:tr>
              <a:tr h="510009">
                <a:tc>
                  <a:txBody>
                    <a:bodyPr/>
                    <a:lstStyle/>
                    <a:p>
                      <a:endParaRPr lang="pl-PL" dirty="0"/>
                    </a:p>
                  </a:txBody>
                  <a:tcPr/>
                </a:tc>
                <a:tc>
                  <a:txBody>
                    <a:bodyPr/>
                    <a:lstStyle/>
                    <a:p>
                      <a:pPr algn="ctr">
                        <a:lnSpc>
                          <a:spcPct val="115000"/>
                        </a:lnSpc>
                        <a:spcAft>
                          <a:spcPts val="1000"/>
                        </a:spcAft>
                      </a:pPr>
                      <a:r>
                        <a:rPr lang="pl-PL" sz="2000" b="1" dirty="0" smtClean="0">
                          <a:effectLst/>
                          <a:latin typeface="Calibri" panose="020F0502020204030204" pitchFamily="34" charset="0"/>
                          <a:ea typeface="Calibri" panose="020F0502020204030204" pitchFamily="34" charset="0"/>
                          <a:cs typeface="Times New Roman" panose="02020603050405020304" pitchFamily="18" charset="0"/>
                        </a:rPr>
                        <a:t>polské</a:t>
                      </a:r>
                      <a:endParaRPr lang="pl-PL"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pl-PL" sz="2000" b="1" dirty="0" smtClean="0">
                          <a:effectLst/>
                          <a:latin typeface="Calibri" panose="020F0502020204030204" pitchFamily="34" charset="0"/>
                          <a:ea typeface="Calibri" panose="020F0502020204030204" pitchFamily="34" charset="0"/>
                          <a:cs typeface="Times New Roman" panose="02020603050405020304" pitchFamily="18" charset="0"/>
                        </a:rPr>
                        <a:t>německé</a:t>
                      </a:r>
                      <a:endParaRPr lang="pl-PL"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7794200"/>
                  </a:ext>
                </a:extLst>
              </a:tr>
              <a:tr h="684845">
                <a:tc>
                  <a:txBody>
                    <a:bodyPr/>
                    <a:lstStyle/>
                    <a:p>
                      <a:r>
                        <a:rPr lang="hr-HR" sz="1800" b="1" kern="1200" dirty="0" smtClean="0">
                          <a:solidFill>
                            <a:schemeClr val="dk1"/>
                          </a:solidFill>
                          <a:effectLst/>
                          <a:latin typeface="Times New Roman" panose="02020603050405020304" pitchFamily="18" charset="0"/>
                          <a:ea typeface="+mn-ea"/>
                          <a:cs typeface="Times New Roman" panose="02020603050405020304" pitchFamily="18" charset="0"/>
                        </a:rPr>
                        <a:t>kategorizační</a:t>
                      </a:r>
                    </a:p>
                    <a:p>
                      <a:r>
                        <a:rPr lang="hr-HR" sz="1800" b="1" kern="1200" dirty="0" smtClean="0">
                          <a:solidFill>
                            <a:schemeClr val="dk1"/>
                          </a:solidFill>
                          <a:effectLst/>
                          <a:latin typeface="Times New Roman" panose="02020603050405020304" pitchFamily="18" charset="0"/>
                          <a:ea typeface="+mn-ea"/>
                          <a:cs typeface="Times New Roman" panose="02020603050405020304" pitchFamily="18" charset="0"/>
                        </a:rPr>
                        <a:t>složka významu</a:t>
                      </a:r>
                      <a:endParaRPr lang="pl-PL" b="1" dirty="0">
                        <a:latin typeface="Times New Roman" panose="02020603050405020304" pitchFamily="18" charset="0"/>
                        <a:cs typeface="Times New Roman" panose="02020603050405020304" pitchFamily="18" charset="0"/>
                      </a:endParaRPr>
                    </a:p>
                  </a:txBody>
                  <a:tcPr/>
                </a:tc>
                <a:tc>
                  <a:txBody>
                    <a:bodyPr/>
                    <a:lstStyle/>
                    <a:p>
                      <a:pPr algn="l">
                        <a:lnSpc>
                          <a:spcPct val="100000"/>
                        </a:lnSpc>
                        <a:spcAft>
                          <a:spcPts val="0"/>
                        </a:spcAft>
                      </a:pP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činnost,</a:t>
                      </a:r>
                      <a:r>
                        <a:rPr lang="hr-HR"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zaměstnání, životní nezbytnost</a:t>
                      </a: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projevy</a:t>
                      </a:r>
                      <a:r>
                        <a:rPr lang="hr-HR"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lidské činnosti</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570423"/>
                  </a:ext>
                </a:extLst>
              </a:tr>
              <a:tr h="391340">
                <a:tc>
                  <a:txBody>
                    <a:bodyPr/>
                    <a:lstStyle/>
                    <a:p>
                      <a:r>
                        <a:rPr lang="hr-HR" sz="1800" b="1" kern="1200" dirty="0" smtClean="0">
                          <a:solidFill>
                            <a:schemeClr val="dk1"/>
                          </a:solidFill>
                          <a:effectLst/>
                          <a:latin typeface="Times New Roman" panose="02020603050405020304" pitchFamily="18" charset="0"/>
                          <a:ea typeface="+mn-ea"/>
                          <a:cs typeface="Times New Roman" panose="02020603050405020304" pitchFamily="18" charset="0"/>
                        </a:rPr>
                        <a:t>hoodnocení</a:t>
                      </a:r>
                      <a:endParaRPr lang="pl-PL" b="1" dirty="0">
                        <a:latin typeface="Times New Roman" panose="02020603050405020304" pitchFamily="18" charset="0"/>
                        <a:cs typeface="Times New Roman" panose="02020603050405020304" pitchFamily="18" charset="0"/>
                      </a:endParaRPr>
                    </a:p>
                  </a:txBody>
                  <a:tcPr/>
                </a:tc>
                <a:tc>
                  <a:txBody>
                    <a:bodyPr/>
                    <a:lstStyle/>
                    <a:p>
                      <a:pPr algn="just">
                        <a:lnSpc>
                          <a:spcPct val="100000"/>
                        </a:lnSpc>
                        <a:spcAft>
                          <a:spcPts val="0"/>
                        </a:spcAf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pozitivní</a:t>
                      </a:r>
                      <a:r>
                        <a:rPr lang="hr-HR"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a žádoucí hodnota</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7970892"/>
                  </a:ext>
                </a:extLst>
              </a:tr>
              <a:tr h="1263254">
                <a:tc>
                  <a:txBody>
                    <a:bodyPr/>
                    <a:lstStyle/>
                    <a:p>
                      <a:r>
                        <a:rPr lang="hr-HR" sz="1800" b="1" kern="1200" dirty="0" smtClean="0">
                          <a:solidFill>
                            <a:schemeClr val="dk1"/>
                          </a:solidFill>
                          <a:effectLst/>
                          <a:latin typeface="Times New Roman" panose="02020603050405020304" pitchFamily="18" charset="0"/>
                          <a:ea typeface="+mn-ea"/>
                          <a:cs typeface="Times New Roman" panose="02020603050405020304" pitchFamily="18" charset="0"/>
                        </a:rPr>
                        <a:t>druhy práce</a:t>
                      </a:r>
                      <a:endParaRPr lang="pl-PL" b="1" dirty="0">
                        <a:latin typeface="Times New Roman" panose="02020603050405020304" pitchFamily="18" charset="0"/>
                        <a:cs typeface="Times New Roman" panose="02020603050405020304" pitchFamily="18" charset="0"/>
                      </a:endParaRPr>
                    </a:p>
                  </a:txBody>
                  <a:tcPr/>
                </a:tc>
                <a:tc>
                  <a:txBody>
                    <a:bodyPr/>
                    <a:lstStyle/>
                    <a:p>
                      <a:pPr>
                        <a:lnSpc>
                          <a:spcPct val="100000"/>
                        </a:lnSpc>
                        <a:spcAft>
                          <a:spcPts val="0"/>
                        </a:spcAft>
                      </a:pPr>
                      <a:r>
                        <a:rPr lang="pl-PL" sz="1800" kern="1200" dirty="0" smtClean="0">
                          <a:solidFill>
                            <a:schemeClr val="dk1"/>
                          </a:solidFill>
                          <a:effectLst/>
                          <a:latin typeface="Times New Roman" panose="02020603050405020304" pitchFamily="18" charset="0"/>
                          <a:ea typeface="+mn-ea"/>
                          <a:cs typeface="Times New Roman" panose="02020603050405020304" pitchFamily="18" charset="0"/>
                        </a:rPr>
                        <a:t>fyzická nebo duševní </a:t>
                      </a:r>
                      <a:endParaRPr lang="pl-PL" sz="1800" kern="1200" dirty="0">
                        <a:solidFill>
                          <a:schemeClr val="dk1"/>
                        </a:solidFill>
                        <a:effectLst/>
                        <a:latin typeface="Times New Roman" panose="02020603050405020304" pitchFamily="18" charset="0"/>
                        <a:ea typeface="+mn-ea"/>
                        <a:cs typeface="Times New Roman" panose="02020603050405020304" pitchFamily="18" charset="0"/>
                      </a:endParaRPr>
                    </a:p>
                    <a:p>
                      <a:pPr>
                        <a:lnSpc>
                          <a:spcPct val="100000"/>
                        </a:lnSpc>
                        <a:spcAft>
                          <a:spcPts val="0"/>
                        </a:spcAft>
                      </a:pPr>
                      <a:r>
                        <a:rPr lang="pl-PL" sz="1800" kern="1200" dirty="0" smtClean="0">
                          <a:solidFill>
                            <a:schemeClr val="dk1"/>
                          </a:solidFill>
                          <a:effectLst/>
                          <a:latin typeface="Times New Roman" panose="02020603050405020304" pitchFamily="18" charset="0"/>
                          <a:ea typeface="+mn-ea"/>
                          <a:cs typeface="Times New Roman" panose="02020603050405020304" pitchFamily="18" charset="0"/>
                        </a:rPr>
                        <a:t>kolektivní nebo individuální</a:t>
                      </a:r>
                    </a:p>
                    <a:p>
                      <a:pPr>
                        <a:lnSpc>
                          <a:spcPct val="100000"/>
                        </a:lnSpc>
                        <a:spcAft>
                          <a:spcPts val="0"/>
                        </a:spcAft>
                      </a:pPr>
                      <a:r>
                        <a:rPr lang="pl-PL" sz="1800" kern="1200" dirty="0" smtClean="0">
                          <a:solidFill>
                            <a:schemeClr val="dk1"/>
                          </a:solidFill>
                          <a:effectLst/>
                          <a:latin typeface="Times New Roman" panose="02020603050405020304" pitchFamily="18" charset="0"/>
                          <a:ea typeface="+mn-ea"/>
                          <a:cs typeface="Times New Roman" panose="02020603050405020304" pitchFamily="18" charset="0"/>
                        </a:rPr>
                        <a:t>dobrovolná</a:t>
                      </a:r>
                      <a:r>
                        <a:rPr lang="pl-PL" sz="1800" kern="1200" baseline="0" dirty="0" smtClean="0">
                          <a:solidFill>
                            <a:schemeClr val="dk1"/>
                          </a:solidFill>
                          <a:effectLst/>
                          <a:latin typeface="Times New Roman" panose="02020603050405020304" pitchFamily="18" charset="0"/>
                          <a:ea typeface="+mn-ea"/>
                          <a:cs typeface="Times New Roman" panose="02020603050405020304" pitchFamily="18" charset="0"/>
                        </a:rPr>
                        <a:t> nebo z donucení</a:t>
                      </a:r>
                      <a:endParaRPr lang="pl-PL" sz="1800" kern="1200" dirty="0">
                        <a:solidFill>
                          <a:schemeClr val="dk1"/>
                        </a:solidFill>
                        <a:effectLst/>
                        <a:latin typeface="Times New Roman" panose="02020603050405020304" pitchFamily="18" charset="0"/>
                        <a:ea typeface="+mn-ea"/>
                        <a:cs typeface="Times New Roman" panose="02020603050405020304" pitchFamily="18" charset="0"/>
                      </a:endParaRPr>
                    </a:p>
                    <a:p>
                      <a:pPr>
                        <a:lnSpc>
                          <a:spcPct val="100000"/>
                        </a:lnSpc>
                        <a:spcAft>
                          <a:spcPts val="0"/>
                        </a:spcAft>
                      </a:pPr>
                      <a:r>
                        <a:rPr lang="hr-HR" sz="1800" kern="1200" dirty="0" smtClean="0">
                          <a:solidFill>
                            <a:schemeClr val="dk1"/>
                          </a:solidFill>
                          <a:effectLst/>
                          <a:latin typeface="Times New Roman" panose="02020603050405020304" pitchFamily="18" charset="0"/>
                          <a:ea typeface="+mn-ea"/>
                          <a:cs typeface="Times New Roman" panose="02020603050405020304" pitchFamily="18" charset="0"/>
                        </a:rPr>
                        <a:t>nařízená</a:t>
                      </a:r>
                      <a:r>
                        <a:rPr lang="hr-HR" sz="18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hr-HR" sz="1800" kern="1200" baseline="0" dirty="0" smtClean="0">
                          <a:solidFill>
                            <a:schemeClr val="dk1"/>
                          </a:solidFill>
                          <a:effectLst/>
                          <a:latin typeface="Times New Roman" panose="02020603050405020304" pitchFamily="18" charset="0"/>
                          <a:ea typeface="+mn-ea"/>
                          <a:cs typeface="Times New Roman" panose="02020603050405020304" pitchFamily="18" charset="0"/>
                        </a:rPr>
                        <a:t>zaměstnavatelem</a:t>
                      </a:r>
                      <a:endParaRPr lang="pl-PL" dirty="0">
                        <a:latin typeface="Times New Roman" panose="02020603050405020304" pitchFamily="18" charset="0"/>
                        <a:cs typeface="Times New Roman" panose="02020603050405020304" pitchFamily="18" charset="0"/>
                      </a:endParaRPr>
                    </a:p>
                  </a:txBody>
                  <a:tcPr/>
                </a:tc>
                <a:tc>
                  <a:txBody>
                    <a:bodyPr/>
                    <a:lstStyle/>
                    <a:p>
                      <a:pPr>
                        <a:lnSpc>
                          <a:spcPct val="100000"/>
                        </a:lnSpc>
                        <a:spcAft>
                          <a:spcPts val="0"/>
                        </a:spcAft>
                      </a:pPr>
                      <a:r>
                        <a:rPr lang="hr-HR" sz="1800" kern="1200" dirty="0">
                          <a:solidFill>
                            <a:schemeClr val="dk1"/>
                          </a:solidFill>
                          <a:effectLst/>
                          <a:latin typeface="Times New Roman" panose="02020603050405020304" pitchFamily="18" charset="0"/>
                          <a:ea typeface="+mn-ea"/>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28730077"/>
                  </a:ext>
                </a:extLst>
              </a:tr>
              <a:tr h="684845">
                <a:tc>
                  <a:txBody>
                    <a:bodyPr/>
                    <a:lstStyle/>
                    <a:p>
                      <a:r>
                        <a:rPr lang="hr-HR" sz="1800" b="1" kern="1200" dirty="0" smtClean="0">
                          <a:solidFill>
                            <a:schemeClr val="dk1"/>
                          </a:solidFill>
                          <a:effectLst/>
                          <a:latin typeface="Times New Roman" panose="02020603050405020304" pitchFamily="18" charset="0"/>
                          <a:ea typeface="+mn-ea"/>
                          <a:cs typeface="Times New Roman" panose="02020603050405020304" pitchFamily="18" charset="0"/>
                        </a:rPr>
                        <a:t>vlastnosti</a:t>
                      </a:r>
                      <a:endParaRPr lang="pl-PL" b="1" dirty="0">
                        <a:latin typeface="Times New Roman" panose="02020603050405020304" pitchFamily="18" charset="0"/>
                        <a:cs typeface="Times New Roman" panose="02020603050405020304" pitchFamily="18" charset="0"/>
                      </a:endParaRPr>
                    </a:p>
                  </a:txBody>
                  <a:tcPr/>
                </a:tc>
                <a:tc>
                  <a:txBody>
                    <a:bodyPr/>
                    <a:lstStyle/>
                    <a:p>
                      <a:pPr>
                        <a:lnSpc>
                          <a:spcPct val="100000"/>
                        </a:lnSpc>
                        <a:spcAft>
                          <a:spcPts val="0"/>
                        </a:spcAft>
                      </a:pPr>
                      <a:r>
                        <a:rPr lang="pl-PL" sz="1800" kern="1200" dirty="0" smtClean="0">
                          <a:solidFill>
                            <a:schemeClr val="dk1"/>
                          </a:solidFill>
                          <a:effectLst/>
                          <a:latin typeface="Times New Roman" panose="02020603050405020304" pitchFamily="18" charset="0"/>
                          <a:ea typeface="+mn-ea"/>
                          <a:cs typeface="Times New Roman" panose="02020603050405020304" pitchFamily="18" charset="0"/>
                        </a:rPr>
                        <a:t>únavná</a:t>
                      </a:r>
                      <a:r>
                        <a:rPr lang="pl-PL" sz="1800" kern="1200" baseline="0" dirty="0" smtClean="0">
                          <a:solidFill>
                            <a:schemeClr val="dk1"/>
                          </a:solidFill>
                          <a:effectLst/>
                          <a:latin typeface="Times New Roman" panose="02020603050405020304" pitchFamily="18" charset="0"/>
                          <a:ea typeface="+mn-ea"/>
                          <a:cs typeface="Times New Roman" panose="02020603050405020304" pitchFamily="18" charset="0"/>
                        </a:rPr>
                        <a:t> nebo radostná</a:t>
                      </a:r>
                      <a:endParaRPr lang="pl-PL" sz="1800" kern="1200" dirty="0">
                        <a:solidFill>
                          <a:schemeClr val="dk1"/>
                        </a:solidFill>
                        <a:effectLst/>
                        <a:latin typeface="Times New Roman" panose="02020603050405020304" pitchFamily="18" charset="0"/>
                        <a:ea typeface="+mn-ea"/>
                        <a:cs typeface="Times New Roman" panose="02020603050405020304" pitchFamily="18" charset="0"/>
                      </a:endParaRPr>
                    </a:p>
                    <a:p>
                      <a:pPr>
                        <a:lnSpc>
                          <a:spcPct val="100000"/>
                        </a:lnSpc>
                        <a:spcAft>
                          <a:spcPts val="0"/>
                        </a:spcAft>
                      </a:pPr>
                      <a:r>
                        <a:rPr lang="hr-HR" sz="1800" kern="1200" dirty="0" smtClean="0">
                          <a:solidFill>
                            <a:schemeClr val="dk1"/>
                          </a:solidFill>
                          <a:effectLst/>
                          <a:latin typeface="Times New Roman" panose="02020603050405020304" pitchFamily="18" charset="0"/>
                          <a:ea typeface="+mn-ea"/>
                          <a:cs typeface="Times New Roman" panose="02020603050405020304" pitchFamily="18" charset="0"/>
                        </a:rPr>
                        <a:t>lehká</a:t>
                      </a:r>
                      <a:r>
                        <a:rPr lang="hr-HR" sz="1800" kern="1200" baseline="0" dirty="0" smtClean="0">
                          <a:solidFill>
                            <a:schemeClr val="dk1"/>
                          </a:solidFill>
                          <a:effectLst/>
                          <a:latin typeface="Times New Roman" panose="02020603050405020304" pitchFamily="18" charset="0"/>
                          <a:ea typeface="+mn-ea"/>
                          <a:cs typeface="Times New Roman" panose="02020603050405020304" pitchFamily="18" charset="0"/>
                        </a:rPr>
                        <a:t> nebo těžká</a:t>
                      </a:r>
                      <a:r>
                        <a:rPr lang="hr-HR" sz="180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pl-PL" dirty="0">
                        <a:latin typeface="Times New Roman" panose="02020603050405020304" pitchFamily="18" charset="0"/>
                        <a:cs typeface="Times New Roman" panose="02020603050405020304" pitchFamily="18" charset="0"/>
                      </a:endParaRPr>
                    </a:p>
                  </a:txBody>
                  <a:tcPr/>
                </a:tc>
                <a:tc>
                  <a:txBody>
                    <a:bodyPr/>
                    <a:lstStyle/>
                    <a:p>
                      <a:pPr>
                        <a:lnSpc>
                          <a:spcPct val="100000"/>
                        </a:lnSpc>
                        <a:spcAft>
                          <a:spcPts val="0"/>
                        </a:spcAft>
                      </a:pPr>
                      <a:r>
                        <a:rPr lang="hr-HR" sz="1800" kern="1200" dirty="0">
                          <a:solidFill>
                            <a:schemeClr val="dk1"/>
                          </a:solidFill>
                          <a:effectLst/>
                          <a:latin typeface="Times New Roman" panose="02020603050405020304" pitchFamily="18" charset="0"/>
                          <a:ea typeface="+mn-ea"/>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78359525"/>
                  </a:ext>
                </a:extLst>
              </a:tr>
              <a:tr h="1271855">
                <a:tc>
                  <a:txBody>
                    <a:bodyPr/>
                    <a:lstStyle/>
                    <a:p>
                      <a:r>
                        <a:rPr lang="hr-HR" sz="1800" b="1" kern="1200" dirty="0" smtClean="0">
                          <a:solidFill>
                            <a:schemeClr val="dk1"/>
                          </a:solidFill>
                          <a:effectLst/>
                          <a:latin typeface="Times New Roman" panose="02020603050405020304" pitchFamily="18" charset="0"/>
                          <a:ea typeface="+mn-ea"/>
                          <a:cs typeface="Times New Roman" panose="02020603050405020304" pitchFamily="18" charset="0"/>
                        </a:rPr>
                        <a:t>vykonavatel</a:t>
                      </a:r>
                      <a:r>
                        <a:rPr lang="hr-HR" sz="1800" b="1" kern="1200" baseline="0" dirty="0" smtClean="0">
                          <a:solidFill>
                            <a:schemeClr val="dk1"/>
                          </a:solidFill>
                          <a:effectLst/>
                          <a:latin typeface="Times New Roman" panose="02020603050405020304" pitchFamily="18" charset="0"/>
                          <a:ea typeface="+mn-ea"/>
                          <a:cs typeface="Times New Roman" panose="02020603050405020304" pitchFamily="18" charset="0"/>
                        </a:rPr>
                        <a:t> práce</a:t>
                      </a:r>
                      <a:endParaRPr lang="pl-PL" b="1" dirty="0">
                        <a:latin typeface="Times New Roman" panose="02020603050405020304" pitchFamily="18" charset="0"/>
                        <a:cs typeface="Times New Roman" panose="02020603050405020304" pitchFamily="18" charset="0"/>
                      </a:endParaRPr>
                    </a:p>
                  </a:txBody>
                  <a:tcPr/>
                </a:tc>
                <a:tc>
                  <a:txBody>
                    <a:bodyPr/>
                    <a:lstStyle/>
                    <a:p>
                      <a:pPr>
                        <a:lnSpc>
                          <a:spcPct val="100000"/>
                        </a:lnSpc>
                        <a:spcAft>
                          <a:spcPts val="0"/>
                        </a:spcAft>
                      </a:pPr>
                      <a:r>
                        <a:rPr lang="hr-HR" sz="1800" kern="1200" dirty="0" smtClean="0">
                          <a:solidFill>
                            <a:schemeClr val="dk1"/>
                          </a:solidFill>
                          <a:effectLst/>
                          <a:latin typeface="Times New Roman" panose="02020603050405020304" pitchFamily="18" charset="0"/>
                          <a:ea typeface="+mn-ea"/>
                          <a:cs typeface="Times New Roman" panose="02020603050405020304" pitchFamily="18" charset="0"/>
                        </a:rPr>
                        <a:t>vykonavatel</a:t>
                      </a:r>
                      <a:r>
                        <a:rPr lang="hr-HR" sz="1800" kern="1200" baseline="0" dirty="0" smtClean="0">
                          <a:solidFill>
                            <a:schemeClr val="dk1"/>
                          </a:solidFill>
                          <a:effectLst/>
                          <a:latin typeface="Times New Roman" panose="02020603050405020304" pitchFamily="18" charset="0"/>
                          <a:ea typeface="+mn-ea"/>
                          <a:cs typeface="Times New Roman" panose="02020603050405020304" pitchFamily="18" charset="0"/>
                        </a:rPr>
                        <a:t> práce je člověk, který</a:t>
                      </a:r>
                      <a:r>
                        <a:rPr lang="hr-HR" sz="1800" kern="1200" dirty="0" smtClean="0">
                          <a:solidFill>
                            <a:schemeClr val="dk1"/>
                          </a:solidFill>
                          <a:effectLst/>
                          <a:latin typeface="Times New Roman" panose="02020603050405020304" pitchFamily="18" charset="0"/>
                          <a:ea typeface="+mn-ea"/>
                          <a:cs typeface="Times New Roman" panose="02020603050405020304" pitchFamily="18" charset="0"/>
                        </a:rPr>
                        <a:t> se předtím připravuje na vykonávání práce určitého druhu</a:t>
                      </a:r>
                      <a:r>
                        <a:rPr lang="hr-HR" sz="1800" kern="1200" baseline="0" dirty="0" smtClean="0">
                          <a:solidFill>
                            <a:schemeClr val="dk1"/>
                          </a:solidFill>
                          <a:effectLst/>
                          <a:latin typeface="Times New Roman" panose="02020603050405020304" pitchFamily="18" charset="0"/>
                          <a:ea typeface="+mn-ea"/>
                          <a:cs typeface="Times New Roman" panose="02020603050405020304" pitchFamily="18" charset="0"/>
                        </a:rPr>
                        <a:t> a připravuje se na určité povolání</a:t>
                      </a:r>
                      <a:endParaRPr lang="pl-PL" dirty="0">
                        <a:latin typeface="Times New Roman" panose="02020603050405020304" pitchFamily="18" charset="0"/>
                        <a:cs typeface="Times New Roman" panose="02020603050405020304" pitchFamily="18" charset="0"/>
                      </a:endParaRPr>
                    </a:p>
                  </a:txBody>
                  <a:tcPr/>
                </a:tc>
                <a:tc>
                  <a:txBody>
                    <a:bodyPr/>
                    <a:lstStyle/>
                    <a:p>
                      <a:pPr>
                        <a:lnSpc>
                          <a:spcPct val="100000"/>
                        </a:lnSpc>
                        <a:spcAft>
                          <a:spcPts val="0"/>
                        </a:spcAft>
                      </a:pPr>
                      <a:r>
                        <a:rPr lang="hr-HR" sz="1800" kern="1200" dirty="0">
                          <a:solidFill>
                            <a:schemeClr val="dk1"/>
                          </a:solidFill>
                          <a:effectLst/>
                          <a:latin typeface="Times New Roman" panose="02020603050405020304" pitchFamily="18" charset="0"/>
                          <a:ea typeface="+mn-ea"/>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74634394"/>
                  </a:ext>
                </a:extLst>
              </a:tr>
              <a:tr h="424243">
                <a:tc>
                  <a:txBody>
                    <a:bodyPr/>
                    <a:lstStyle/>
                    <a:p>
                      <a:r>
                        <a:rPr lang="hr-HR" sz="1800" b="1" kern="1200" dirty="0" smtClean="0">
                          <a:solidFill>
                            <a:schemeClr val="dk1"/>
                          </a:solidFill>
                          <a:effectLst/>
                          <a:latin typeface="Times New Roman" panose="02020603050405020304" pitchFamily="18" charset="0"/>
                          <a:ea typeface="+mn-ea"/>
                          <a:cs typeface="Times New Roman" panose="02020603050405020304" pitchFamily="18" charset="0"/>
                        </a:rPr>
                        <a:t>účel</a:t>
                      </a:r>
                      <a:endParaRPr lang="pl-PL" b="1" dirty="0">
                        <a:latin typeface="Times New Roman" panose="02020603050405020304" pitchFamily="18" charset="0"/>
                        <a:cs typeface="Times New Roman" panose="02020603050405020304" pitchFamily="18" charset="0"/>
                      </a:endParaRPr>
                    </a:p>
                  </a:txBody>
                  <a:tcPr/>
                </a:tc>
                <a:tc>
                  <a:txBody>
                    <a:bodyPr/>
                    <a:lstStyle/>
                    <a:p>
                      <a:r>
                        <a:rPr lang="hr-HR" sz="1800" kern="1200" dirty="0" smtClean="0">
                          <a:solidFill>
                            <a:schemeClr val="dk1"/>
                          </a:solidFill>
                          <a:effectLst/>
                          <a:latin typeface="Times New Roman" panose="02020603050405020304" pitchFamily="18" charset="0"/>
                          <a:ea typeface="+mn-ea"/>
                          <a:cs typeface="Times New Roman" panose="02020603050405020304" pitchFamily="18" charset="0"/>
                        </a:rPr>
                        <a:t>má</a:t>
                      </a:r>
                      <a:r>
                        <a:rPr lang="hr-HR" sz="1800" kern="1200" baseline="0" dirty="0" smtClean="0">
                          <a:solidFill>
                            <a:schemeClr val="dk1"/>
                          </a:solidFill>
                          <a:effectLst/>
                          <a:latin typeface="Times New Roman" panose="02020603050405020304" pitchFamily="18" charset="0"/>
                          <a:ea typeface="+mn-ea"/>
                          <a:cs typeface="Times New Roman" panose="02020603050405020304" pitchFamily="18" charset="0"/>
                        </a:rPr>
                        <a:t> určitý účel</a:t>
                      </a:r>
                      <a:endParaRPr lang="pl-PL" dirty="0">
                        <a:latin typeface="Times New Roman" panose="02020603050405020304" pitchFamily="18" charset="0"/>
                        <a:cs typeface="Times New Roman" panose="02020603050405020304" pitchFamily="18" charset="0"/>
                      </a:endParaRPr>
                    </a:p>
                  </a:txBody>
                  <a:tcPr/>
                </a:tc>
                <a:tc>
                  <a:txBody>
                    <a:bodyPr/>
                    <a:lstStyle/>
                    <a:p>
                      <a:r>
                        <a:rPr lang="hr-HR" sz="1800" kern="1200" dirty="0">
                          <a:solidFill>
                            <a:schemeClr val="dk1"/>
                          </a:solidFill>
                          <a:effectLst/>
                          <a:latin typeface="Times New Roman" panose="02020603050405020304" pitchFamily="18" charset="0"/>
                          <a:ea typeface="+mn-ea"/>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36390318"/>
                  </a:ext>
                </a:extLst>
              </a:tr>
              <a:tr h="391340">
                <a:tc>
                  <a:txBody>
                    <a:bodyPr/>
                    <a:lstStyle/>
                    <a:p>
                      <a:r>
                        <a:rPr lang="hr-HR" sz="1800" b="1" kern="1200" dirty="0" smtClean="0">
                          <a:solidFill>
                            <a:schemeClr val="dk1"/>
                          </a:solidFill>
                          <a:effectLst/>
                          <a:latin typeface="Times New Roman" panose="02020603050405020304" pitchFamily="18" charset="0"/>
                          <a:ea typeface="+mn-ea"/>
                          <a:cs typeface="Times New Roman" panose="02020603050405020304" pitchFamily="18" charset="0"/>
                        </a:rPr>
                        <a:t>čas</a:t>
                      </a:r>
                      <a:endParaRPr lang="pl-PL" b="1" dirty="0">
                        <a:latin typeface="Times New Roman" panose="02020603050405020304" pitchFamily="18" charset="0"/>
                        <a:cs typeface="Times New Roman" panose="02020603050405020304" pitchFamily="18" charset="0"/>
                      </a:endParaRPr>
                    </a:p>
                  </a:txBody>
                  <a:tcPr/>
                </a:tc>
                <a:tc>
                  <a:txBody>
                    <a:bodyPr/>
                    <a:lstStyle/>
                    <a:p>
                      <a:r>
                        <a:rPr lang="hr-HR" sz="1800" kern="1200" dirty="0" smtClean="0">
                          <a:solidFill>
                            <a:schemeClr val="dk1"/>
                          </a:solidFill>
                          <a:effectLst/>
                          <a:latin typeface="Times New Roman" panose="02020603050405020304" pitchFamily="18" charset="0"/>
                          <a:ea typeface="+mn-ea"/>
                          <a:cs typeface="Times New Roman" panose="02020603050405020304" pitchFamily="18" charset="0"/>
                        </a:rPr>
                        <a:t>odehrává</a:t>
                      </a:r>
                      <a:r>
                        <a:rPr lang="hr-HR" sz="1800" kern="1200" baseline="0" dirty="0" smtClean="0">
                          <a:solidFill>
                            <a:schemeClr val="dk1"/>
                          </a:solidFill>
                          <a:effectLst/>
                          <a:latin typeface="Times New Roman" panose="02020603050405020304" pitchFamily="18" charset="0"/>
                          <a:ea typeface="+mn-ea"/>
                          <a:cs typeface="Times New Roman" panose="02020603050405020304" pitchFamily="18" charset="0"/>
                        </a:rPr>
                        <a:t> se v určitém čase</a:t>
                      </a:r>
                      <a:endParaRPr lang="pl-PL" dirty="0">
                        <a:latin typeface="Times New Roman" panose="02020603050405020304" pitchFamily="18" charset="0"/>
                        <a:cs typeface="Times New Roman" panose="02020603050405020304" pitchFamily="18" charset="0"/>
                      </a:endParaRPr>
                    </a:p>
                  </a:txBody>
                  <a:tcPr/>
                </a:tc>
                <a:tc>
                  <a:txBody>
                    <a:bodyPr/>
                    <a:lstStyle/>
                    <a:p>
                      <a:r>
                        <a:rPr lang="hr-HR" sz="1800" kern="1200" dirty="0">
                          <a:solidFill>
                            <a:schemeClr val="dk1"/>
                          </a:solidFill>
                          <a:effectLst/>
                          <a:latin typeface="Times New Roman" panose="02020603050405020304" pitchFamily="18" charset="0"/>
                          <a:ea typeface="+mn-ea"/>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81805751"/>
                  </a:ext>
                </a:extLst>
              </a:tr>
              <a:tr h="536901">
                <a:tc>
                  <a:txBody>
                    <a:bodyPr/>
                    <a:lstStyle/>
                    <a:p>
                      <a:r>
                        <a:rPr lang="hr-HR" sz="1800" b="1" kern="1200" dirty="0" smtClean="0">
                          <a:solidFill>
                            <a:schemeClr val="dk1"/>
                          </a:solidFill>
                          <a:effectLst/>
                          <a:latin typeface="Times New Roman" panose="02020603050405020304" pitchFamily="18" charset="0"/>
                          <a:ea typeface="+mn-ea"/>
                          <a:cs typeface="Times New Roman" panose="02020603050405020304" pitchFamily="18" charset="0"/>
                        </a:rPr>
                        <a:t>místo</a:t>
                      </a:r>
                      <a:endParaRPr lang="pl-PL"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kern="1200" dirty="0" smtClean="0">
                          <a:solidFill>
                            <a:schemeClr val="dk1"/>
                          </a:solidFill>
                          <a:effectLst/>
                          <a:latin typeface="Times New Roman" panose="02020603050405020304" pitchFamily="18" charset="0"/>
                          <a:ea typeface="+mn-ea"/>
                          <a:cs typeface="Times New Roman" panose="02020603050405020304" pitchFamily="18" charset="0"/>
                        </a:rPr>
                        <a:t>odehrává</a:t>
                      </a:r>
                      <a:r>
                        <a:rPr lang="hr-HR" sz="1800" kern="1200" baseline="0" dirty="0" smtClean="0">
                          <a:solidFill>
                            <a:schemeClr val="dk1"/>
                          </a:solidFill>
                          <a:effectLst/>
                          <a:latin typeface="Times New Roman" panose="02020603050405020304" pitchFamily="18" charset="0"/>
                          <a:ea typeface="+mn-ea"/>
                          <a:cs typeface="Times New Roman" panose="02020603050405020304" pitchFamily="18" charset="0"/>
                        </a:rPr>
                        <a:t> se na určitém místě</a:t>
                      </a:r>
                      <a:endParaRPr lang="pl-PL" dirty="0" smtClean="0">
                        <a:latin typeface="Times New Roman" panose="02020603050405020304" pitchFamily="18" charset="0"/>
                        <a:cs typeface="Times New Roman" panose="02020603050405020304" pitchFamily="18" charset="0"/>
                      </a:endParaRPr>
                    </a:p>
                    <a:p>
                      <a:endParaRPr lang="pl-PL" dirty="0">
                        <a:latin typeface="Times New Roman" panose="02020603050405020304" pitchFamily="18" charset="0"/>
                        <a:cs typeface="Times New Roman" panose="02020603050405020304" pitchFamily="18" charset="0"/>
                      </a:endParaRPr>
                    </a:p>
                  </a:txBody>
                  <a:tcPr/>
                </a:tc>
                <a:tc>
                  <a:txBody>
                    <a:bodyPr/>
                    <a:lstStyle/>
                    <a:p>
                      <a:endParaRPr lang="pl-PL"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30574072"/>
                  </a:ext>
                </a:extLst>
              </a:tr>
            </a:tbl>
          </a:graphicData>
        </a:graphic>
      </p:graphicFrame>
    </p:spTree>
    <p:extLst>
      <p:ext uri="{BB962C8B-B14F-4D97-AF65-F5344CB8AC3E}">
        <p14:creationId xmlns:p14="http://schemas.microsoft.com/office/powerpoint/2010/main" val="1487020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ymbol zastępczy zawartości 1">
            <a:extLst>
              <a:ext uri="{FF2B5EF4-FFF2-40B4-BE49-F238E27FC236}">
                <a16:creationId xmlns:a16="http://schemas.microsoft.com/office/drawing/2014/main" id="{6E4D55E1-758E-CCF1-EE18-0213EA879560}"/>
              </a:ext>
            </a:extLst>
          </p:cNvPr>
          <p:cNvGraphicFramePr>
            <a:graphicFrameLocks noGrp="1"/>
          </p:cNvGraphicFramePr>
          <p:nvPr>
            <p:ph idx="1"/>
            <p:extLst>
              <p:ext uri="{D42A27DB-BD31-4B8C-83A1-F6EECF244321}">
                <p14:modId xmlns:p14="http://schemas.microsoft.com/office/powerpoint/2010/main" val="1045001063"/>
              </p:ext>
            </p:extLst>
          </p:nvPr>
        </p:nvGraphicFramePr>
        <p:xfrm>
          <a:off x="-21744" y="548680"/>
          <a:ext cx="9145016" cy="6436346"/>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2454588672"/>
                    </a:ext>
                  </a:extLst>
                </a:gridCol>
                <a:gridCol w="3672408">
                  <a:extLst>
                    <a:ext uri="{9D8B030D-6E8A-4147-A177-3AD203B41FA5}">
                      <a16:colId xmlns:a16="http://schemas.microsoft.com/office/drawing/2014/main" val="1315542739"/>
                    </a:ext>
                  </a:extLst>
                </a:gridCol>
                <a:gridCol w="3528392">
                  <a:extLst>
                    <a:ext uri="{9D8B030D-6E8A-4147-A177-3AD203B41FA5}">
                      <a16:colId xmlns:a16="http://schemas.microsoft.com/office/drawing/2014/main" val="516026818"/>
                    </a:ext>
                  </a:extLst>
                </a:gridCol>
              </a:tblGrid>
              <a:tr h="476672">
                <a:tc gridSpan="3">
                  <a:txBody>
                    <a:bodyPr/>
                    <a:lstStyle/>
                    <a:p>
                      <a:pPr algn="ctr"/>
                      <a:r>
                        <a:rPr lang="pl-PL" sz="2400" dirty="0" smtClean="0"/>
                        <a:t>K představám o práci - pokračování</a:t>
                      </a:r>
                      <a:endParaRPr lang="pl-PL" sz="2400" dirty="0"/>
                    </a:p>
                  </a:txBody>
                  <a:tcPr/>
                </a:tc>
                <a:tc hMerge="1">
                  <a:txBody>
                    <a:bodyPr/>
                    <a:lstStyle/>
                    <a:p>
                      <a:pPr algn="ctr">
                        <a:lnSpc>
                          <a:spcPct val="115000"/>
                        </a:lnSpc>
                        <a:spcAft>
                          <a:spcPts val="1000"/>
                        </a:spcAft>
                      </a:pP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Aft>
                          <a:spcPts val="1000"/>
                        </a:spcAft>
                      </a:pP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0354088"/>
                  </a:ext>
                </a:extLst>
              </a:tr>
              <a:tr h="476672">
                <a:tc>
                  <a:txBody>
                    <a:bodyPr/>
                    <a:lstStyle/>
                    <a:p>
                      <a:endParaRPr lang="pl-PL" dirty="0"/>
                    </a:p>
                  </a:txBody>
                  <a:tcPr/>
                </a:tc>
                <a:tc>
                  <a:txBody>
                    <a:bodyPr/>
                    <a:lstStyle/>
                    <a:p>
                      <a:pPr algn="ctr">
                        <a:lnSpc>
                          <a:spcPct val="115000"/>
                        </a:lnSpc>
                        <a:spcAft>
                          <a:spcPts val="1000"/>
                        </a:spcAft>
                      </a:pPr>
                      <a:r>
                        <a:rPr lang="pl-PL" sz="2000" b="1" dirty="0" smtClean="0">
                          <a:effectLst/>
                          <a:latin typeface="Calibri" panose="020F0502020204030204" pitchFamily="34" charset="0"/>
                          <a:ea typeface="Calibri" panose="020F0502020204030204" pitchFamily="34" charset="0"/>
                          <a:cs typeface="Times New Roman" panose="02020603050405020304" pitchFamily="18" charset="0"/>
                        </a:rPr>
                        <a:t>polské</a:t>
                      </a:r>
                      <a:endParaRPr lang="pl-PL"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pl-PL" sz="2000" b="1" dirty="0" smtClean="0">
                          <a:effectLst/>
                          <a:latin typeface="Calibri" panose="020F0502020204030204" pitchFamily="34" charset="0"/>
                          <a:ea typeface="Calibri" panose="020F0502020204030204" pitchFamily="34" charset="0"/>
                          <a:cs typeface="Times New Roman" panose="02020603050405020304" pitchFamily="18" charset="0"/>
                        </a:rPr>
                        <a:t>německé</a:t>
                      </a:r>
                      <a:endParaRPr lang="pl-PL"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4843001"/>
                  </a:ext>
                </a:extLst>
              </a:tr>
              <a:tr h="603448">
                <a:tc>
                  <a:txBody>
                    <a:bodyPr/>
                    <a:lstStyle/>
                    <a:p>
                      <a:pPr>
                        <a:lnSpc>
                          <a:spcPct val="100000"/>
                        </a:lnSpc>
                        <a:spcAft>
                          <a:spcPts val="0"/>
                        </a:spcAft>
                      </a:pPr>
                      <a:r>
                        <a:rPr lang="hr-HR" sz="1800" b="1" dirty="0" smtClean="0">
                          <a:effectLst/>
                          <a:latin typeface="Times New Roman" panose="02020603050405020304" pitchFamily="18" charset="0"/>
                          <a:ea typeface="Calibri" panose="020F0502020204030204" pitchFamily="34" charset="0"/>
                          <a:cs typeface="Times New Roman" panose="02020603050405020304" pitchFamily="18" charset="0"/>
                        </a:rPr>
                        <a:t>pravidla</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pl-PL"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probíhá</a:t>
                      </a:r>
                      <a:r>
                        <a:rPr lang="pl-PL" sz="18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podle určitých pravidel</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335211"/>
                  </a:ext>
                </a:extLst>
              </a:tr>
              <a:tr h="315456">
                <a:tc>
                  <a:txBody>
                    <a:bodyPr/>
                    <a:lstStyle/>
                    <a:p>
                      <a:pPr algn="just">
                        <a:lnSpc>
                          <a:spcPct val="100000"/>
                        </a:lnSpc>
                        <a:spcAft>
                          <a:spcPts val="0"/>
                        </a:spcAft>
                      </a:pPr>
                      <a:r>
                        <a:rPr lang="hr-HR" sz="1800" b="1" dirty="0" smtClean="0">
                          <a:effectLst/>
                          <a:latin typeface="Times New Roman" panose="02020603050405020304" pitchFamily="18" charset="0"/>
                          <a:ea typeface="Calibri" panose="020F0502020204030204" pitchFamily="34" charset="0"/>
                          <a:cs typeface="Times New Roman" panose="02020603050405020304" pitchFamily="18" charset="0"/>
                        </a:rPr>
                        <a:t>produkty</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49580" algn="l">
                        <a:lnSpc>
                          <a:spcPct val="100000"/>
                        </a:lnSpc>
                        <a:spcAft>
                          <a:spcPts val="0"/>
                        </a:spcAft>
                      </a:pPr>
                      <a:r>
                        <a:rPr lang="cs-CZ" sz="1800" spc="20" dirty="0" smtClean="0">
                          <a:effectLst/>
                          <a:latin typeface="Times New Roman" panose="02020603050405020304" pitchFamily="18" charset="0"/>
                          <a:ea typeface="Times New Roman" panose="02020603050405020304" pitchFamily="18" charset="0"/>
                          <a:cs typeface="Times New Roman" panose="02020603050405020304" pitchFamily="18" charset="0"/>
                        </a:rPr>
                        <a:t>výsledkem práce je nějaký předmět nebo hodnota a odměna</a:t>
                      </a:r>
                      <a:endParaRPr lang="pl-PL" sz="1800" spc="2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v důsledku práce vznikají společensky užitečné produkty určující nepřetržitý socioekonomický rozvoj a blaho člověka</a:t>
                      </a:r>
                    </a:p>
                    <a:p>
                      <a:pPr algn="l">
                        <a:lnSpc>
                          <a:spcPct val="100000"/>
                        </a:lnSpc>
                        <a:spcAft>
                          <a:spcPts val="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7766751"/>
                  </a:ext>
                </a:extLst>
              </a:tr>
              <a:tr h="501806">
                <a:tc>
                  <a:txBody>
                    <a:bodyPr/>
                    <a:lstStyle/>
                    <a:p>
                      <a:pPr>
                        <a:lnSpc>
                          <a:spcPct val="100000"/>
                        </a:lnSpc>
                        <a:spcAft>
                          <a:spcPts val="0"/>
                        </a:spcAft>
                      </a:pPr>
                      <a:r>
                        <a:rPr lang="hr-HR" sz="1800" b="1" dirty="0" smtClean="0">
                          <a:effectLst/>
                          <a:latin typeface="Times New Roman" panose="02020603050405020304" pitchFamily="18" charset="0"/>
                          <a:ea typeface="Calibri" panose="020F0502020204030204" pitchFamily="34" charset="0"/>
                          <a:cs typeface="Times New Roman" panose="02020603050405020304" pitchFamily="18" charset="0"/>
                        </a:rPr>
                        <a:t>transformace</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práce</a:t>
                      </a:r>
                      <a:r>
                        <a:rPr lang="hr-HR"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a její formy podléhají transformacím</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3779623"/>
                  </a:ext>
                </a:extLst>
              </a:tr>
              <a:tr h="501806">
                <a:tc>
                  <a:txBody>
                    <a:bodyPr/>
                    <a:lstStyle/>
                    <a:p>
                      <a:pPr algn="just">
                        <a:lnSpc>
                          <a:spcPct val="100000"/>
                        </a:lnSpc>
                        <a:spcAft>
                          <a:spcPts val="0"/>
                        </a:spcAft>
                      </a:pPr>
                      <a:r>
                        <a:rPr lang="hr-HR" sz="1800" b="1" dirty="0" smtClean="0">
                          <a:effectLst/>
                          <a:latin typeface="Times New Roman" panose="02020603050405020304" pitchFamily="18" charset="0"/>
                          <a:ea typeface="Calibri" panose="020F0502020204030204" pitchFamily="34" charset="0"/>
                          <a:cs typeface="Times New Roman" panose="02020603050405020304" pitchFamily="18" charset="0"/>
                        </a:rPr>
                        <a:t>právo na práci</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všichni</a:t>
                      </a:r>
                      <a:r>
                        <a:rPr lang="hr-HR"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na  ni mají nárok</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523496"/>
                  </a:ext>
                </a:extLst>
              </a:tr>
              <a:tr h="139330">
                <a:tc>
                  <a:txBody>
                    <a:bodyPr/>
                    <a:lstStyle/>
                    <a:p>
                      <a:pPr algn="l">
                        <a:lnSpc>
                          <a:spcPct val="100000"/>
                        </a:lnSpc>
                        <a:spcAft>
                          <a:spcPts val="0"/>
                        </a:spcAft>
                      </a:pPr>
                      <a:r>
                        <a:rPr lang="hr-HR" sz="1800" b="1" dirty="0" smtClean="0">
                          <a:effectLst/>
                          <a:latin typeface="Times New Roman" panose="02020603050405020304" pitchFamily="18" charset="0"/>
                          <a:ea typeface="Calibri" panose="020F0502020204030204" pitchFamily="34" charset="0"/>
                          <a:cs typeface="Times New Roman" panose="02020603050405020304" pitchFamily="18" charset="0"/>
                        </a:rPr>
                        <a:t>práce</a:t>
                      </a:r>
                      <a:r>
                        <a:rPr lang="hr-HR" sz="18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 jako závazek</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je</a:t>
                      </a:r>
                      <a:r>
                        <a:rPr lang="hr-HR"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morálním závazkem člověka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3693565"/>
                  </a:ext>
                </a:extLst>
              </a:tr>
              <a:tr h="501806">
                <a:tc>
                  <a:txBody>
                    <a:bodyPr/>
                    <a:lstStyle/>
                    <a:p>
                      <a:pPr algn="just">
                        <a:lnSpc>
                          <a:spcPct val="100000"/>
                        </a:lnSpc>
                        <a:spcAft>
                          <a:spcPts val="0"/>
                        </a:spcAft>
                      </a:pPr>
                      <a:r>
                        <a:rPr lang="hr-HR" sz="1800" b="1" dirty="0" smtClean="0">
                          <a:effectLst/>
                          <a:latin typeface="Times New Roman" panose="02020603050405020304" pitchFamily="18" charset="0"/>
                          <a:ea typeface="Calibri" panose="020F0502020204030204" pitchFamily="34" charset="0"/>
                          <a:cs typeface="Times New Roman" panose="02020603050405020304" pitchFamily="18" charset="0"/>
                        </a:rPr>
                        <a:t>vztah</a:t>
                      </a:r>
                      <a:r>
                        <a:rPr lang="hr-HR" sz="18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 k práci</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vyžaduje</a:t>
                      </a:r>
                      <a:r>
                        <a:rPr lang="hr-HR"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ocenění, respekt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709555"/>
                  </a:ext>
                </a:extLst>
              </a:tr>
              <a:tr h="501806">
                <a:tc>
                  <a:txBody>
                    <a:bodyPr/>
                    <a:lstStyle/>
                    <a:p>
                      <a:pPr algn="just">
                        <a:lnSpc>
                          <a:spcPct val="100000"/>
                        </a:lnSpc>
                        <a:spcAft>
                          <a:spcPts val="0"/>
                        </a:spcAft>
                      </a:pPr>
                      <a:r>
                        <a:rPr lang="hr-HR" sz="1800" b="1" dirty="0" smtClean="0">
                          <a:effectLst/>
                          <a:latin typeface="Times New Roman" panose="02020603050405020304" pitchFamily="18" charset="0"/>
                          <a:ea typeface="Calibri" panose="020F0502020204030204" pitchFamily="34" charset="0"/>
                          <a:cs typeface="Times New Roman" panose="02020603050405020304" pitchFamily="18" charset="0"/>
                        </a:rPr>
                        <a:t>fyzické</a:t>
                      </a:r>
                      <a:r>
                        <a:rPr lang="hr-HR" sz="18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 účinky</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pl-PL"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vyžaduje</a:t>
                      </a:r>
                      <a:r>
                        <a:rPr lang="pl-PL" sz="18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úsilí</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cs-CZ" sz="1800" dirty="0" smtClean="0">
                          <a:effectLst/>
                          <a:latin typeface="Times New Roman" panose="02020603050405020304" pitchFamily="18" charset="0"/>
                          <a:ea typeface="Calibri" panose="020F0502020204030204" pitchFamily="34" charset="0"/>
                          <a:cs typeface="Times New Roman" panose="02020603050405020304" pitchFamily="18" charset="0"/>
                        </a:rPr>
                        <a:t>vyžaduje</a:t>
                      </a:r>
                      <a:r>
                        <a:rPr lang="cs-CZ"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úsilí a omezení</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884361"/>
                  </a:ext>
                </a:extLst>
              </a:tr>
              <a:tr h="501806">
                <a:tc>
                  <a:txBody>
                    <a:bodyPr/>
                    <a:lstStyle/>
                    <a:p>
                      <a:pPr algn="just">
                        <a:lnSpc>
                          <a:spcPct val="100000"/>
                        </a:lnSpc>
                        <a:spcAft>
                          <a:spcPts val="0"/>
                        </a:spcAft>
                      </a:pPr>
                      <a:r>
                        <a:rPr lang="hr-HR" sz="1800" b="1" dirty="0" smtClean="0">
                          <a:effectLst/>
                          <a:latin typeface="Times New Roman" panose="02020603050405020304" pitchFamily="18" charset="0"/>
                          <a:ea typeface="Calibri" panose="020F0502020204030204" pitchFamily="34" charset="0"/>
                          <a:cs typeface="Times New Roman" panose="02020603050405020304" pitchFamily="18" charset="0"/>
                        </a:rPr>
                        <a:t>psychické účinky</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může</a:t>
                      </a:r>
                      <a:r>
                        <a:rPr lang="hr-HR"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přinášet uspokojení, radost / nemusí přinášet radost</a:t>
                      </a: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někdy</a:t>
                      </a:r>
                      <a:r>
                        <a:rPr lang="hr-HR"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může odrazovat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7989400"/>
                  </a:ext>
                </a:extLst>
              </a:tr>
            </a:tbl>
          </a:graphicData>
        </a:graphic>
      </p:graphicFrame>
    </p:spTree>
    <p:extLst>
      <p:ext uri="{BB962C8B-B14F-4D97-AF65-F5344CB8AC3E}">
        <p14:creationId xmlns:p14="http://schemas.microsoft.com/office/powerpoint/2010/main" val="3353061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ymbol zastępczy zawartości 1">
            <a:extLst>
              <a:ext uri="{FF2B5EF4-FFF2-40B4-BE49-F238E27FC236}">
                <a16:creationId xmlns:a16="http://schemas.microsoft.com/office/drawing/2014/main" id="{6E4D55E1-758E-CCF1-EE18-0213EA879560}"/>
              </a:ext>
            </a:extLst>
          </p:cNvPr>
          <p:cNvGraphicFramePr>
            <a:graphicFrameLocks noGrp="1"/>
          </p:cNvGraphicFramePr>
          <p:nvPr>
            <p:ph idx="1"/>
            <p:extLst>
              <p:ext uri="{D42A27DB-BD31-4B8C-83A1-F6EECF244321}">
                <p14:modId xmlns:p14="http://schemas.microsoft.com/office/powerpoint/2010/main" val="2565613107"/>
              </p:ext>
            </p:extLst>
          </p:nvPr>
        </p:nvGraphicFramePr>
        <p:xfrm>
          <a:off x="-21744" y="404664"/>
          <a:ext cx="9145016" cy="6852179"/>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2454588672"/>
                    </a:ext>
                  </a:extLst>
                </a:gridCol>
                <a:gridCol w="3672408">
                  <a:extLst>
                    <a:ext uri="{9D8B030D-6E8A-4147-A177-3AD203B41FA5}">
                      <a16:colId xmlns:a16="http://schemas.microsoft.com/office/drawing/2014/main" val="1315542739"/>
                    </a:ext>
                  </a:extLst>
                </a:gridCol>
                <a:gridCol w="3528392">
                  <a:extLst>
                    <a:ext uri="{9D8B030D-6E8A-4147-A177-3AD203B41FA5}">
                      <a16:colId xmlns:a16="http://schemas.microsoft.com/office/drawing/2014/main" val="516026818"/>
                    </a:ext>
                  </a:extLst>
                </a:gridCol>
              </a:tblGrid>
              <a:tr h="544844">
                <a:tc rowSpan="2">
                  <a:txBody>
                    <a:bodyPr/>
                    <a:lstStyle/>
                    <a:p>
                      <a:pPr algn="ctr"/>
                      <a:r>
                        <a:rPr lang="pl-PL" sz="2400" dirty="0" smtClean="0"/>
                        <a:t>Úhel</a:t>
                      </a:r>
                      <a:r>
                        <a:rPr lang="pl-PL" sz="2400" baseline="0" dirty="0" smtClean="0"/>
                        <a:t> </a:t>
                      </a:r>
                    </a:p>
                    <a:p>
                      <a:pPr algn="ctr"/>
                      <a:r>
                        <a:rPr lang="pl-PL" sz="2400" baseline="0" dirty="0" smtClean="0"/>
                        <a:t>pohledu</a:t>
                      </a:r>
                      <a:endParaRPr lang="pl-PL" sz="2400"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400" dirty="0" smtClean="0"/>
                        <a:t>Profily PRÁCE</a:t>
                      </a:r>
                      <a:endParaRPr lang="pl-PL" sz="2400" dirty="0"/>
                    </a:p>
                  </a:txBody>
                  <a:tcPr/>
                </a:tc>
                <a:tc hMerge="1">
                  <a:txBody>
                    <a:bodyPr/>
                    <a:lstStyle/>
                    <a:p>
                      <a:pPr algn="ctr">
                        <a:lnSpc>
                          <a:spcPct val="115000"/>
                        </a:lnSpc>
                        <a:spcAft>
                          <a:spcPts val="1000"/>
                        </a:spcAft>
                      </a:pP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0354088"/>
                  </a:ext>
                </a:extLst>
              </a:tr>
              <a:tr h="568050">
                <a:tc vMerge="1">
                  <a:txBody>
                    <a:bodyPr/>
                    <a:lstStyle/>
                    <a:p>
                      <a:endParaRPr lang="pl-PL" dirty="0"/>
                    </a:p>
                  </a:txBody>
                  <a:tcPr/>
                </a:tc>
                <a:tc>
                  <a:txBody>
                    <a:bodyPr/>
                    <a:lstStyle/>
                    <a:p>
                      <a:pPr algn="ctr">
                        <a:lnSpc>
                          <a:spcPct val="115000"/>
                        </a:lnSpc>
                        <a:spcAft>
                          <a:spcPts val="1000"/>
                        </a:spcAft>
                      </a:pPr>
                      <a:r>
                        <a:rPr lang="pl-PL" sz="2000" b="1" dirty="0" smtClean="0">
                          <a:effectLst/>
                          <a:latin typeface="Calibri" panose="020F0502020204030204" pitchFamily="34" charset="0"/>
                          <a:ea typeface="Calibri" panose="020F0502020204030204" pitchFamily="34" charset="0"/>
                          <a:cs typeface="Times New Roman" panose="02020603050405020304" pitchFamily="18" charset="0"/>
                        </a:rPr>
                        <a:t>polské (zprac</a:t>
                      </a:r>
                      <a:r>
                        <a:rPr lang="pl-PL" sz="2000" b="1" dirty="0">
                          <a:effectLst/>
                          <a:latin typeface="Calibri" panose="020F0502020204030204" pitchFamily="34" charset="0"/>
                          <a:ea typeface="Calibri" panose="020F0502020204030204" pitchFamily="34" charset="0"/>
                          <a:cs typeface="Times New Roman" panose="02020603050405020304" pitchFamily="18" charset="0"/>
                        </a:rPr>
                        <a:t>. JB, MB)</a:t>
                      </a:r>
                    </a:p>
                  </a:txBody>
                  <a:tcPr marL="68580" marR="68580" marT="0" marB="0"/>
                </a:tc>
                <a:tc>
                  <a:txBody>
                    <a:bodyPr/>
                    <a:lstStyle/>
                    <a:p>
                      <a:pPr algn="ctr">
                        <a:lnSpc>
                          <a:spcPct val="115000"/>
                        </a:lnSpc>
                        <a:spcAft>
                          <a:spcPts val="1000"/>
                        </a:spcAft>
                      </a:pPr>
                      <a:r>
                        <a:rPr lang="pl-PL" sz="2000" b="1" dirty="0" smtClean="0">
                          <a:effectLst/>
                          <a:latin typeface="Calibri" panose="020F0502020204030204" pitchFamily="34" charset="0"/>
                          <a:ea typeface="Calibri" panose="020F0502020204030204" pitchFamily="34" charset="0"/>
                          <a:cs typeface="Times New Roman" panose="02020603050405020304" pitchFamily="18" charset="0"/>
                        </a:rPr>
                        <a:t>německé (zprac</a:t>
                      </a:r>
                      <a:r>
                        <a:rPr lang="pl-PL" sz="2000" b="1" dirty="0">
                          <a:effectLst/>
                          <a:latin typeface="Calibri" panose="020F0502020204030204" pitchFamily="34" charset="0"/>
                          <a:ea typeface="Calibri" panose="020F0502020204030204" pitchFamily="34" charset="0"/>
                          <a:cs typeface="Times New Roman" panose="02020603050405020304" pitchFamily="18" charset="0"/>
                        </a:rPr>
                        <a:t>. JK)</a:t>
                      </a:r>
                    </a:p>
                  </a:txBody>
                  <a:tcPr marL="68580" marR="68580" marT="0" marB="0"/>
                </a:tc>
                <a:extLst>
                  <a:ext uri="{0D108BD9-81ED-4DB2-BD59-A6C34878D82A}">
                    <a16:rowId xmlns:a16="http://schemas.microsoft.com/office/drawing/2014/main" val="2454843001"/>
                  </a:ext>
                </a:extLst>
              </a:tr>
              <a:tr h="719128">
                <a:tc>
                  <a:txBody>
                    <a:bodyPr/>
                    <a:lstStyle/>
                    <a:p>
                      <a:pPr>
                        <a:lnSpc>
                          <a:spcPct val="100000"/>
                        </a:lnSpc>
                        <a:spcAft>
                          <a:spcPts val="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a:t>
                      </a:r>
                      <a:r>
                        <a:rPr lang="pl-PL" sz="1800" b="1" dirty="0" smtClean="0">
                          <a:effectLst/>
                          <a:latin typeface="Calibri" panose="020F0502020204030204" pitchFamily="34" charset="0"/>
                          <a:ea typeface="Calibri" panose="020F0502020204030204" pitchFamily="34" charset="0"/>
                          <a:cs typeface="Times New Roman" panose="02020603050405020304" pitchFamily="18" charset="0"/>
                        </a:rPr>
                        <a:t>Nositele</a:t>
                      </a:r>
                      <a:r>
                        <a:rPr lang="pl-PL" sz="1800" b="1" baseline="0" dirty="0" smtClean="0">
                          <a:effectLst/>
                          <a:latin typeface="Calibri" panose="020F0502020204030204" pitchFamily="34" charset="0"/>
                          <a:ea typeface="Calibri" panose="020F0502020204030204" pitchFamily="34" charset="0"/>
                          <a:cs typeface="Times New Roman" panose="02020603050405020304" pitchFamily="18" charset="0"/>
                        </a:rPr>
                        <a:t> lidové</a:t>
                      </a:r>
                      <a:r>
                        <a:rPr lang="pl-PL" sz="1800" b="1" dirty="0" smtClean="0">
                          <a:effectLst/>
                          <a:latin typeface="Calibri" panose="020F0502020204030204" pitchFamily="34" charset="0"/>
                          <a:ea typeface="Calibri" panose="020F0502020204030204" pitchFamily="34" charset="0"/>
                          <a:cs typeface="Times New Roman" panose="02020603050405020304" pitchFamily="18" charset="0"/>
                        </a:rPr>
                        <a:t> kultury)</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r-HR" sz="1800" b="1" kern="1200" dirty="0" smtClean="0">
                          <a:solidFill>
                            <a:schemeClr val="dk1"/>
                          </a:solidFill>
                          <a:effectLst/>
                          <a:latin typeface="+mn-lt"/>
                          <a:ea typeface="+mn-ea"/>
                          <a:cs typeface="+mn-cs"/>
                        </a:rPr>
                        <a:t>        Profil </a:t>
                      </a:r>
                      <a:r>
                        <a:rPr lang="hr-HR" sz="1800" b="1" kern="1200" dirty="0" smtClean="0">
                          <a:solidFill>
                            <a:schemeClr val="dk1"/>
                          </a:solidFill>
                          <a:effectLst/>
                          <a:latin typeface="+mn-lt"/>
                          <a:ea typeface="+mn-ea"/>
                          <a:cs typeface="+mn-cs"/>
                        </a:rPr>
                        <a:t>tradiční,</a:t>
                      </a:r>
                      <a:r>
                        <a:rPr lang="hr-HR" sz="1800" b="1" kern="1200" baseline="0" dirty="0" smtClean="0">
                          <a:solidFill>
                            <a:schemeClr val="dk1"/>
                          </a:solidFill>
                          <a:effectLst/>
                          <a:latin typeface="+mn-lt"/>
                          <a:ea typeface="+mn-ea"/>
                          <a:cs typeface="+mn-cs"/>
                        </a:rPr>
                        <a:t> lidový</a:t>
                      </a:r>
                      <a:endParaRPr lang="pl-PL" sz="1800" kern="1200" dirty="0">
                        <a:solidFill>
                          <a:schemeClr val="dk1"/>
                        </a:solidFill>
                        <a:effectLst/>
                        <a:latin typeface="+mn-lt"/>
                        <a:ea typeface="+mn-ea"/>
                        <a:cs typeface="+mn-cs"/>
                      </a:endParaRPr>
                    </a:p>
                    <a:p>
                      <a:pPr algn="just">
                        <a:lnSpc>
                          <a:spcPct val="100000"/>
                        </a:lnSpc>
                        <a:spcAft>
                          <a:spcPts val="0"/>
                        </a:spcAft>
                      </a:pP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3335211"/>
                  </a:ext>
                </a:extLst>
              </a:tr>
              <a:tr h="653813">
                <a:tc>
                  <a:txBody>
                    <a:bodyPr/>
                    <a:lstStyle/>
                    <a:p>
                      <a:pPr algn="just">
                        <a:lnSpc>
                          <a:spcPct val="100000"/>
                        </a:lnSpc>
                        <a:spcAft>
                          <a:spcPts val="0"/>
                        </a:spcAft>
                      </a:pPr>
                      <a:r>
                        <a:rPr lang="pl-PL" sz="1800" b="1" dirty="0" smtClean="0">
                          <a:effectLst/>
                          <a:latin typeface="Calibri" panose="020F0502020204030204" pitchFamily="34" charset="0"/>
                          <a:ea typeface="Calibri" panose="020F0502020204030204" pitchFamily="34" charset="0"/>
                          <a:cs typeface="Times New Roman" panose="02020603050405020304" pitchFamily="18" charset="0"/>
                        </a:rPr>
                        <a:t>(Člověka</a:t>
                      </a:r>
                      <a:r>
                        <a:rPr lang="pl-PL" sz="1800" b="1" baseline="0" dirty="0" smtClean="0">
                          <a:effectLst/>
                          <a:latin typeface="Calibri" panose="020F0502020204030204" pitchFamily="34" charset="0"/>
                          <a:ea typeface="Calibri" panose="020F0502020204030204" pitchFamily="34" charset="0"/>
                          <a:cs typeface="Times New Roman" panose="02020603050405020304" pitchFamily="18" charset="0"/>
                        </a:rPr>
                        <a:t> náboženského</a:t>
                      </a:r>
                      <a:r>
                        <a:rPr lang="pl-PL" sz="18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49580" marR="0" lvl="0" indent="0" algn="just" defTabSz="914400" rtl="0" eaLnBrk="1" fontAlgn="auto" latinLnBrk="0" hangingPunct="1">
                        <a:lnSpc>
                          <a:spcPct val="100000"/>
                        </a:lnSpc>
                        <a:spcBef>
                          <a:spcPts val="0"/>
                        </a:spcBef>
                        <a:spcAft>
                          <a:spcPts val="0"/>
                        </a:spcAft>
                        <a:buClrTx/>
                        <a:buSzTx/>
                        <a:buFontTx/>
                        <a:buNone/>
                        <a:tabLst/>
                        <a:defRPr/>
                      </a:pPr>
                      <a:r>
                        <a:rPr lang="hr-HR" sz="1800" b="1" kern="1200" dirty="0">
                          <a:solidFill>
                            <a:schemeClr val="dk1"/>
                          </a:solidFill>
                          <a:effectLst/>
                          <a:latin typeface="+mn-lt"/>
                          <a:ea typeface="+mn-ea"/>
                          <a:cs typeface="+mn-cs"/>
                        </a:rPr>
                        <a:t>Profil </a:t>
                      </a:r>
                      <a:r>
                        <a:rPr lang="hr-HR" sz="1800" b="1" kern="1200" dirty="0" smtClean="0">
                          <a:solidFill>
                            <a:schemeClr val="dk1"/>
                          </a:solidFill>
                          <a:effectLst/>
                          <a:latin typeface="+mn-lt"/>
                          <a:ea typeface="+mn-ea"/>
                          <a:cs typeface="+mn-cs"/>
                        </a:rPr>
                        <a:t>náboženský</a:t>
                      </a:r>
                      <a:endParaRPr lang="pl-PL" sz="1800" kern="1200" dirty="0">
                        <a:solidFill>
                          <a:schemeClr val="dk1"/>
                        </a:solidFill>
                        <a:effectLst/>
                        <a:latin typeface="+mn-lt"/>
                        <a:ea typeface="+mn-ea"/>
                        <a:cs typeface="+mn-cs"/>
                      </a:endParaRPr>
                    </a:p>
                    <a:p>
                      <a:pPr marL="449580" algn="just">
                        <a:lnSpc>
                          <a:spcPct val="100000"/>
                        </a:lnSpc>
                        <a:spcAft>
                          <a:spcPts val="0"/>
                        </a:spcAft>
                      </a:pPr>
                      <a:endParaRPr lang="pl-PL" sz="1800" spc="2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3167766751"/>
                  </a:ext>
                </a:extLst>
              </a:tr>
              <a:tr h="653813">
                <a:tc>
                  <a:txBody>
                    <a:bodyPr/>
                    <a:lstStyle/>
                    <a:p>
                      <a:pPr>
                        <a:lnSpc>
                          <a:spcPct val="100000"/>
                        </a:lnSpc>
                        <a:spcAft>
                          <a:spcPts val="0"/>
                        </a:spcAft>
                      </a:pPr>
                      <a:r>
                        <a:rPr lang="hr-HR" sz="1800" b="1" kern="1200" dirty="0" smtClean="0">
                          <a:solidFill>
                            <a:schemeClr val="dk1"/>
                          </a:solidFill>
                          <a:effectLst/>
                          <a:latin typeface="+mn-lt"/>
                          <a:ea typeface="+mn-ea"/>
                          <a:cs typeface="+mn-cs"/>
                        </a:rPr>
                        <a:t>Zaměstnavatele </a:t>
                      </a:r>
                      <a:r>
                        <a:rPr lang="hr-HR" sz="1800" b="1" kern="1200" dirty="0">
                          <a:solidFill>
                            <a:schemeClr val="dk1"/>
                          </a:solidFill>
                          <a:effectLst/>
                          <a:latin typeface="+mn-lt"/>
                          <a:ea typeface="+mn-ea"/>
                          <a:cs typeface="+mn-cs"/>
                        </a:rPr>
                        <a:t>(</a:t>
                      </a:r>
                      <a:r>
                        <a:rPr lang="hr-HR" sz="1800" b="1" kern="1200" dirty="0" smtClean="0">
                          <a:solidFill>
                            <a:schemeClr val="dk1"/>
                          </a:solidFill>
                          <a:effectLst/>
                          <a:latin typeface="+mn-lt"/>
                          <a:ea typeface="+mn-ea"/>
                          <a:cs typeface="+mn-cs"/>
                        </a:rPr>
                        <a:t>podnikatele)</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chemeClr val="dk1"/>
                          </a:solidFill>
                          <a:effectLst/>
                          <a:latin typeface="+mn-lt"/>
                          <a:ea typeface="+mn-ea"/>
                          <a:cs typeface="+mn-cs"/>
                        </a:rPr>
                        <a:t>         Profil </a:t>
                      </a:r>
                      <a:r>
                        <a:rPr lang="pl-PL" sz="1800" b="1" kern="1200" dirty="0" smtClean="0">
                          <a:solidFill>
                            <a:schemeClr val="dk1"/>
                          </a:solidFill>
                          <a:effectLst/>
                          <a:latin typeface="+mn-lt"/>
                          <a:ea typeface="+mn-ea"/>
                          <a:cs typeface="+mn-cs"/>
                        </a:rPr>
                        <a:t>pragmatický</a:t>
                      </a:r>
                      <a:endParaRPr lang="pl-PL" sz="1800" kern="1200" dirty="0">
                        <a:solidFill>
                          <a:schemeClr val="dk1"/>
                        </a:solidFill>
                        <a:effectLst/>
                        <a:latin typeface="+mn-lt"/>
                        <a:ea typeface="+mn-ea"/>
                        <a:cs typeface="+mn-cs"/>
                      </a:endParaRPr>
                    </a:p>
                    <a:p>
                      <a:pPr algn="just">
                        <a:lnSpc>
                          <a:spcPct val="100000"/>
                        </a:lnSpc>
                        <a:spcAft>
                          <a:spcPts val="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r-HR" sz="1800" b="1" kern="1200" dirty="0">
                          <a:solidFill>
                            <a:schemeClr val="dk1"/>
                          </a:solidFill>
                          <a:effectLst/>
                          <a:latin typeface="+mn-lt"/>
                          <a:ea typeface="+mn-ea"/>
                          <a:cs typeface="+mn-cs"/>
                        </a:rPr>
                        <a:t>Profil </a:t>
                      </a:r>
                      <a:r>
                        <a:rPr lang="hr-HR" sz="1800" b="1" kern="1200" dirty="0" smtClean="0">
                          <a:solidFill>
                            <a:schemeClr val="dk1"/>
                          </a:solidFill>
                          <a:effectLst/>
                          <a:latin typeface="+mn-lt"/>
                          <a:ea typeface="+mn-ea"/>
                          <a:cs typeface="+mn-cs"/>
                        </a:rPr>
                        <a:t>psychosociální</a:t>
                      </a:r>
                      <a:r>
                        <a:rPr lang="hr-HR" sz="1800" i="1" kern="1200" dirty="0" smtClean="0">
                          <a:solidFill>
                            <a:schemeClr val="dk1"/>
                          </a:solidFill>
                          <a:effectLst/>
                          <a:latin typeface="+mn-lt"/>
                          <a:ea typeface="+mn-ea"/>
                          <a:cs typeface="+mn-cs"/>
                        </a:rPr>
                        <a:t> </a:t>
                      </a:r>
                      <a:endParaRPr lang="pl-PL" sz="1800" kern="1200" dirty="0">
                        <a:solidFill>
                          <a:schemeClr val="dk1"/>
                        </a:solidFill>
                        <a:effectLst/>
                        <a:latin typeface="+mn-lt"/>
                        <a:ea typeface="+mn-ea"/>
                        <a:cs typeface="+mn-cs"/>
                      </a:endParaRPr>
                    </a:p>
                    <a:p>
                      <a:pPr algn="just">
                        <a:lnSpc>
                          <a:spcPct val="100000"/>
                        </a:lnSpc>
                        <a:spcAft>
                          <a:spcPts val="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3779623"/>
                  </a:ext>
                </a:extLst>
              </a:tr>
              <a:tr h="980719">
                <a:tc>
                  <a:txBody>
                    <a:bodyPr/>
                    <a:lstStyle/>
                    <a:p>
                      <a:pPr algn="just">
                        <a:lnSpc>
                          <a:spcPct val="100000"/>
                        </a:lnSpc>
                        <a:spcAft>
                          <a:spcPts val="0"/>
                        </a:spcAft>
                      </a:pPr>
                      <a:r>
                        <a:rPr lang="hr-HR" sz="1800" b="1" kern="1200" dirty="0" smtClean="0">
                          <a:solidFill>
                            <a:schemeClr val="dk1"/>
                          </a:solidFill>
                          <a:effectLst/>
                          <a:latin typeface="+mn-lt"/>
                          <a:ea typeface="+mn-ea"/>
                          <a:cs typeface="+mn-cs"/>
                        </a:rPr>
                        <a:t>Zaměstnance</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pl-PL" sz="1800" dirty="0" smtClean="0">
                          <a:effectLst/>
                          <a:latin typeface="Calibri" panose="020F0502020204030204" pitchFamily="34" charset="0"/>
                          <a:ea typeface="Calibri" panose="020F0502020204030204" pitchFamily="34" charset="0"/>
                          <a:cs typeface="Times New Roman" panose="02020603050405020304" pitchFamily="18" charset="0"/>
                        </a:rPr>
                        <a:t>         {</a:t>
                      </a:r>
                      <a:r>
                        <a:rPr lang="pl-PL" sz="1800" dirty="0" smtClean="0">
                          <a:effectLst/>
                          <a:latin typeface="Calibri" panose="020F0502020204030204" pitchFamily="34" charset="0"/>
                          <a:ea typeface="Calibri" panose="020F0502020204030204" pitchFamily="34" charset="0"/>
                          <a:cs typeface="Times New Roman" panose="02020603050405020304" pitchFamily="18" charset="0"/>
                        </a:rPr>
                        <a:t>chybí konkrétní název}</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r-HR" sz="1800" b="1" kern="1200" dirty="0">
                          <a:solidFill>
                            <a:schemeClr val="dk1"/>
                          </a:solidFill>
                          <a:effectLst/>
                          <a:latin typeface="+mn-lt"/>
                          <a:ea typeface="+mn-ea"/>
                          <a:cs typeface="+mn-cs"/>
                        </a:rPr>
                        <a:t>Profil </a:t>
                      </a:r>
                      <a:r>
                        <a:rPr lang="hr-HR" sz="1800" b="1" kern="1200" dirty="0" smtClean="0">
                          <a:solidFill>
                            <a:schemeClr val="dk1"/>
                          </a:solidFill>
                          <a:effectLst/>
                          <a:latin typeface="+mn-lt"/>
                          <a:ea typeface="+mn-ea"/>
                          <a:cs typeface="+mn-cs"/>
                        </a:rPr>
                        <a:t>fyzický</a:t>
                      </a:r>
                      <a:endParaRPr lang="pl-PL" sz="1800" kern="1200" dirty="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r-HR" sz="1800" b="1" kern="1200" dirty="0">
                          <a:solidFill>
                            <a:schemeClr val="dk1"/>
                          </a:solidFill>
                          <a:effectLst/>
                          <a:latin typeface="+mn-lt"/>
                          <a:ea typeface="+mn-ea"/>
                          <a:cs typeface="+mn-cs"/>
                        </a:rPr>
                        <a:t>Profil </a:t>
                      </a:r>
                      <a:r>
                        <a:rPr lang="hr-HR" sz="1800" b="1" kern="1200" dirty="0" smtClean="0">
                          <a:solidFill>
                            <a:schemeClr val="dk1"/>
                          </a:solidFill>
                          <a:effectLst/>
                          <a:latin typeface="+mn-lt"/>
                          <a:ea typeface="+mn-ea"/>
                          <a:cs typeface="+mn-cs"/>
                        </a:rPr>
                        <a:t>psychosociální </a:t>
                      </a:r>
                      <a:endParaRPr lang="pl-PL" sz="1800" kern="1200" dirty="0">
                        <a:solidFill>
                          <a:schemeClr val="dk1"/>
                        </a:solidFill>
                        <a:effectLst/>
                        <a:latin typeface="+mn-lt"/>
                        <a:ea typeface="+mn-ea"/>
                        <a:cs typeface="+mn-cs"/>
                      </a:endParaRPr>
                    </a:p>
                    <a:p>
                      <a:pPr algn="just">
                        <a:lnSpc>
                          <a:spcPct val="100000"/>
                        </a:lnSpc>
                        <a:spcAft>
                          <a:spcPts val="0"/>
                        </a:spcAft>
                      </a:pPr>
                      <a:r>
                        <a:rPr lang="hr-HR" sz="1800" b="1" kern="1200" dirty="0">
                          <a:solidFill>
                            <a:schemeClr val="dk1"/>
                          </a:solidFill>
                          <a:effectLst/>
                          <a:latin typeface="+mn-lt"/>
                          <a:ea typeface="+mn-ea"/>
                          <a:cs typeface="+mn-cs"/>
                        </a:rPr>
                        <a:t>Profil </a:t>
                      </a:r>
                      <a:r>
                        <a:rPr lang="hr-HR" sz="1800" b="1" kern="1200" dirty="0" smtClean="0">
                          <a:solidFill>
                            <a:schemeClr val="dk1"/>
                          </a:solidFill>
                          <a:effectLst/>
                          <a:latin typeface="+mn-lt"/>
                          <a:ea typeface="+mn-ea"/>
                          <a:cs typeface="+mn-cs"/>
                        </a:rPr>
                        <a:t>existenciální</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523496"/>
                  </a:ext>
                </a:extLst>
              </a:tr>
              <a:tr h="653813">
                <a:tc>
                  <a:txBody>
                    <a:bodyPr/>
                    <a:lstStyle/>
                    <a:p>
                      <a:pPr algn="just">
                        <a:lnSpc>
                          <a:spcPct val="100000"/>
                        </a:lnSpc>
                        <a:spcAft>
                          <a:spcPts val="0"/>
                        </a:spcAft>
                      </a:pPr>
                      <a:r>
                        <a:rPr lang="hr-HR" sz="1800" b="1" kern="1200" dirty="0" smtClean="0">
                          <a:solidFill>
                            <a:schemeClr val="dk1"/>
                          </a:solidFill>
                          <a:effectLst/>
                          <a:latin typeface="+mn-lt"/>
                          <a:ea typeface="+mn-ea"/>
                          <a:cs typeface="+mn-cs"/>
                        </a:rPr>
                        <a:t>Člověka nezaměstnaného</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800" dirty="0" smtClean="0">
                          <a:effectLst/>
                          <a:latin typeface="Calibri" panose="020F0502020204030204" pitchFamily="34" charset="0"/>
                          <a:ea typeface="Calibri" panose="020F0502020204030204" pitchFamily="34" charset="0"/>
                          <a:cs typeface="Times New Roman" panose="02020603050405020304" pitchFamily="18" charset="0"/>
                        </a:rPr>
                        <a:t>        {</a:t>
                      </a:r>
                      <a:r>
                        <a:rPr lang="pl-PL" sz="1800" dirty="0" smtClean="0">
                          <a:effectLst/>
                          <a:latin typeface="Calibri" panose="020F0502020204030204" pitchFamily="34" charset="0"/>
                          <a:ea typeface="Calibri" panose="020F0502020204030204" pitchFamily="34" charset="0"/>
                          <a:cs typeface="Times New Roman" panose="02020603050405020304" pitchFamily="18" charset="0"/>
                        </a:rPr>
                        <a:t>chybí konkrétní název}</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800" kern="1200" dirty="0" smtClean="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r-HR" sz="1800" b="1" kern="1200" dirty="0" smtClean="0">
                          <a:solidFill>
                            <a:schemeClr val="dk1"/>
                          </a:solidFill>
                          <a:effectLst/>
                          <a:latin typeface="+mn-lt"/>
                          <a:ea typeface="+mn-ea"/>
                          <a:cs typeface="+mn-cs"/>
                        </a:rPr>
                        <a:t>Profil psychosociální </a:t>
                      </a:r>
                      <a:endParaRPr lang="pl-PL" sz="1800" kern="1200" dirty="0" smtClean="0">
                        <a:solidFill>
                          <a:schemeClr val="dk1"/>
                        </a:solidFill>
                        <a:effectLst/>
                        <a:latin typeface="+mn-lt"/>
                        <a:ea typeface="+mn-ea"/>
                        <a:cs typeface="+mn-cs"/>
                      </a:endParaRPr>
                    </a:p>
                    <a:p>
                      <a:pPr algn="just">
                        <a:lnSpc>
                          <a:spcPct val="100000"/>
                        </a:lnSpc>
                        <a:spcAft>
                          <a:spcPts val="0"/>
                        </a:spcAft>
                      </a:pPr>
                      <a:r>
                        <a:rPr lang="hr-HR" sz="1800" b="1" kern="1200" dirty="0" smtClean="0">
                          <a:solidFill>
                            <a:schemeClr val="dk1"/>
                          </a:solidFill>
                          <a:effectLst/>
                          <a:latin typeface="+mn-lt"/>
                          <a:ea typeface="+mn-ea"/>
                          <a:cs typeface="+mn-cs"/>
                        </a:rPr>
                        <a:t>Profil </a:t>
                      </a:r>
                      <a:r>
                        <a:rPr lang="hr-HR" sz="1800" b="1" kern="1200" dirty="0" smtClean="0">
                          <a:solidFill>
                            <a:schemeClr val="dk1"/>
                          </a:solidFill>
                          <a:effectLst/>
                          <a:latin typeface="+mn-lt"/>
                          <a:ea typeface="+mn-ea"/>
                          <a:cs typeface="+mn-cs"/>
                        </a:rPr>
                        <a:t>existenciální</a:t>
                      </a:r>
                      <a:endParaRPr lang="pl-PL" sz="1800" b="0" kern="1200" dirty="0" smtClean="0">
                        <a:solidFill>
                          <a:schemeClr val="dk1"/>
                        </a:solidFill>
                        <a:effectLst/>
                        <a:latin typeface="Calibri" panose="020F0502020204030204" pitchFamily="34" charset="0"/>
                        <a:ea typeface="+mn-ea"/>
                        <a:cs typeface="Times New Roman" panose="02020603050405020304" pitchFamily="18" charset="0"/>
                      </a:endParaRPr>
                    </a:p>
                    <a:p>
                      <a:pPr algn="just">
                        <a:lnSpc>
                          <a:spcPct val="100000"/>
                        </a:lnSpc>
                        <a:spcAft>
                          <a:spcPts val="0"/>
                        </a:spcAft>
                      </a:pPr>
                      <a:endParaRPr lang="pl-PL" sz="1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3693565"/>
                  </a:ext>
                </a:extLst>
              </a:tr>
              <a:tr h="98071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r-HR" sz="1800" b="1" kern="1200" dirty="0" smtClean="0">
                          <a:solidFill>
                            <a:schemeClr val="dk1"/>
                          </a:solidFill>
                          <a:effectLst/>
                          <a:latin typeface="+mn-lt"/>
                          <a:ea typeface="+mn-ea"/>
                          <a:cs typeface="+mn-cs"/>
                        </a:rPr>
                        <a:t>Psychologa /</a:t>
                      </a:r>
                      <a:endParaRPr lang="hr-HR" sz="1800" b="1" kern="1200" dirty="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r-HR" sz="1800" b="1" kern="1200" dirty="0" smtClean="0">
                          <a:solidFill>
                            <a:schemeClr val="dk1"/>
                          </a:solidFill>
                          <a:effectLst/>
                          <a:latin typeface="+mn-lt"/>
                          <a:ea typeface="+mn-ea"/>
                          <a:cs typeface="+mn-cs"/>
                        </a:rPr>
                        <a:t>terapeuta </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r-HR" sz="1800" b="1" kern="1200" dirty="0">
                          <a:solidFill>
                            <a:schemeClr val="dk1"/>
                          </a:solidFill>
                          <a:effectLst/>
                          <a:latin typeface="+mn-lt"/>
                          <a:ea typeface="+mn-ea"/>
                          <a:cs typeface="+mn-cs"/>
                        </a:rPr>
                        <a:t>Profil </a:t>
                      </a:r>
                      <a:r>
                        <a:rPr lang="hr-HR" sz="1800" b="1" kern="1200" dirty="0" smtClean="0">
                          <a:solidFill>
                            <a:schemeClr val="dk1"/>
                          </a:solidFill>
                          <a:effectLst/>
                          <a:latin typeface="+mn-lt"/>
                          <a:ea typeface="+mn-ea"/>
                          <a:cs typeface="+mn-cs"/>
                        </a:rPr>
                        <a:t>psychosociální</a:t>
                      </a:r>
                      <a:r>
                        <a:rPr lang="hr-HR" sz="1800" i="1" kern="1200" dirty="0" smtClean="0">
                          <a:solidFill>
                            <a:schemeClr val="dk1"/>
                          </a:solidFill>
                          <a:effectLst/>
                          <a:latin typeface="+mn-lt"/>
                          <a:ea typeface="+mn-ea"/>
                          <a:cs typeface="+mn-cs"/>
                        </a:rPr>
                        <a:t> </a:t>
                      </a:r>
                      <a:endParaRPr lang="pl-PL" sz="1800" kern="1200" dirty="0" smtClean="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800" kern="1200" dirty="0">
                        <a:solidFill>
                          <a:schemeClr val="dk1"/>
                        </a:solidFill>
                        <a:effectLst/>
                        <a:latin typeface="+mn-lt"/>
                        <a:ea typeface="+mn-ea"/>
                        <a:cs typeface="+mn-cs"/>
                      </a:endParaRPr>
                    </a:p>
                    <a:p>
                      <a:pPr algn="just">
                        <a:lnSpc>
                          <a:spcPct val="100000"/>
                        </a:lnSpc>
                        <a:spcAft>
                          <a:spcPts val="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709555"/>
                  </a:ext>
                </a:extLst>
              </a:tr>
              <a:tr h="653813">
                <a:tc>
                  <a:txBody>
                    <a:bodyPr/>
                    <a:lstStyle/>
                    <a:p>
                      <a:pPr algn="just">
                        <a:lnSpc>
                          <a:spcPct val="100000"/>
                        </a:lnSpc>
                        <a:spcAft>
                          <a:spcPts val="0"/>
                        </a:spcAft>
                      </a:pPr>
                      <a:r>
                        <a:rPr lang="pl-PL" sz="1800" b="1" dirty="0" smtClean="0">
                          <a:effectLst/>
                          <a:latin typeface="Calibri" panose="020F0502020204030204" pitchFamily="34" charset="0"/>
                          <a:ea typeface="Calibri" panose="020F0502020204030204" pitchFamily="34" charset="0"/>
                          <a:cs typeface="Times New Roman" panose="02020603050405020304" pitchFamily="18" charset="0"/>
                        </a:rPr>
                        <a:t>Politika</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r-HR" sz="1800" b="1" kern="1200" dirty="0">
                          <a:solidFill>
                            <a:schemeClr val="dk1"/>
                          </a:solidFill>
                          <a:effectLst/>
                          <a:latin typeface="+mn-lt"/>
                          <a:ea typeface="+mn-ea"/>
                          <a:cs typeface="+mn-cs"/>
                        </a:rPr>
                        <a:t>Profil </a:t>
                      </a:r>
                      <a:r>
                        <a:rPr lang="hr-HR" sz="1800" b="1" kern="1200" dirty="0" smtClean="0">
                          <a:solidFill>
                            <a:schemeClr val="dk1"/>
                          </a:solidFill>
                          <a:effectLst/>
                          <a:latin typeface="+mn-lt"/>
                          <a:ea typeface="+mn-ea"/>
                          <a:cs typeface="+mn-cs"/>
                        </a:rPr>
                        <a:t>politicko-sociální</a:t>
                      </a:r>
                      <a:endParaRPr lang="pl-PL" sz="1800" kern="1200" dirty="0">
                        <a:solidFill>
                          <a:schemeClr val="dk1"/>
                        </a:solidFill>
                        <a:effectLst/>
                        <a:latin typeface="+mn-lt"/>
                        <a:ea typeface="+mn-ea"/>
                        <a:cs typeface="+mn-cs"/>
                      </a:endParaRPr>
                    </a:p>
                    <a:p>
                      <a:pPr algn="just">
                        <a:lnSpc>
                          <a:spcPct val="100000"/>
                        </a:lnSpc>
                        <a:spcAft>
                          <a:spcPts val="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884361"/>
                  </a:ext>
                </a:extLst>
              </a:tr>
            </a:tbl>
          </a:graphicData>
        </a:graphic>
      </p:graphicFrame>
    </p:spTree>
    <p:extLst>
      <p:ext uri="{BB962C8B-B14F-4D97-AF65-F5344CB8AC3E}">
        <p14:creationId xmlns:p14="http://schemas.microsoft.com/office/powerpoint/2010/main" val="24305003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A9C08FC-0F04-7939-49A4-D13EEB0498FD}"/>
              </a:ext>
            </a:extLst>
          </p:cNvPr>
          <p:cNvSpPr>
            <a:spLocks noGrp="1"/>
          </p:cNvSpPr>
          <p:nvPr>
            <p:ph idx="1"/>
          </p:nvPr>
        </p:nvSpPr>
        <p:spPr>
          <a:xfrm>
            <a:off x="108584" y="404664"/>
            <a:ext cx="8855544" cy="5721499"/>
          </a:xfrm>
        </p:spPr>
        <p:txBody>
          <a:bodyPr>
            <a:normAutofit/>
          </a:bodyPr>
          <a:lstStyle/>
          <a:p>
            <a:pPr marL="0" indent="0" algn="ctr">
              <a:buNone/>
            </a:pPr>
            <a:r>
              <a:rPr lang="hr-HR"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Lidový vs</a:t>
            </a:r>
            <a:r>
              <a:rPr lang="hr-HR"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hr-HR"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lidový </a:t>
            </a:r>
          </a:p>
          <a:p>
            <a:r>
              <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porovnání interjazykové a interkulturní –  rekonstrukce </a:t>
            </a:r>
            <a:r>
              <a:rPr lang="hr-HR"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obrazu</a:t>
            </a:r>
            <a:r>
              <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r-HR"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 </a:t>
            </a:r>
            <a:r>
              <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např. v polských dialektech a polské lidové </a:t>
            </a:r>
            <a:r>
              <a:rPr lang="hr-HR"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kultuře </a:t>
            </a:r>
            <a:r>
              <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 obrazem </a:t>
            </a:r>
            <a:r>
              <a:rPr lang="hr-HR"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 </a:t>
            </a:r>
            <a:r>
              <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např. v</a:t>
            </a:r>
            <a:r>
              <a:rPr lang="hr-HR"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českých dialektech a české lidové kultuře </a:t>
            </a:r>
            <a:r>
              <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jako </a:t>
            </a:r>
            <a:r>
              <a:rPr lang="hr-HR"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má být v </a:t>
            </a:r>
            <a:r>
              <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navrhovaných bádaních ETNOEUROJOS i </a:t>
            </a:r>
            <a:r>
              <a:rPr lang="hr-HR"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 průběhu</a:t>
            </a:r>
            <a:r>
              <a:rPr lang="hr-H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plánované etnolingvistické dílny Praze.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000" dirty="0"/>
          </a:p>
        </p:txBody>
      </p:sp>
      <p:sp>
        <p:nvSpPr>
          <p:cNvPr id="2" name="Owal 1">
            <a:extLst>
              <a:ext uri="{FF2B5EF4-FFF2-40B4-BE49-F238E27FC236}">
                <a16:creationId xmlns:a16="http://schemas.microsoft.com/office/drawing/2014/main" id="{B92F96E7-EF41-500B-9861-335247AD150F}"/>
              </a:ext>
            </a:extLst>
          </p:cNvPr>
          <p:cNvSpPr/>
          <p:nvPr/>
        </p:nvSpPr>
        <p:spPr>
          <a:xfrm>
            <a:off x="755576" y="2276872"/>
            <a:ext cx="3384376" cy="302433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Owal 4">
            <a:extLst>
              <a:ext uri="{FF2B5EF4-FFF2-40B4-BE49-F238E27FC236}">
                <a16:creationId xmlns:a16="http://schemas.microsoft.com/office/drawing/2014/main" id="{A747595A-A48A-2BF0-954C-9860C44D179C}"/>
              </a:ext>
            </a:extLst>
          </p:cNvPr>
          <p:cNvSpPr/>
          <p:nvPr/>
        </p:nvSpPr>
        <p:spPr>
          <a:xfrm>
            <a:off x="1547664" y="2924944"/>
            <a:ext cx="1800200" cy="1584176"/>
          </a:xfrm>
          <a:prstGeom prst="ellipse">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mc:AlternateContent xmlns:mc="http://schemas.openxmlformats.org/markup-compatibility/2006" xmlns:p14="http://schemas.microsoft.com/office/powerpoint/2010/main">
        <mc:Choice Requires="p14">
          <p:contentPart p14:bwMode="auto" r:id="rId2">
            <p14:nvContentPartPr>
              <p14:cNvPr id="11" name="Pismo odręczne 10">
                <a:extLst>
                  <a:ext uri="{FF2B5EF4-FFF2-40B4-BE49-F238E27FC236}">
                    <a16:creationId xmlns:a16="http://schemas.microsoft.com/office/drawing/2014/main" id="{264F73EE-47CB-AD1C-8DB7-B78FDED39B65}"/>
                  </a:ext>
                </a:extLst>
              </p14:cNvPr>
              <p14:cNvContentPartPr/>
              <p14:nvPr/>
            </p14:nvContentPartPr>
            <p14:xfrm>
              <a:off x="7146412" y="3390753"/>
              <a:ext cx="360" cy="360"/>
            </p14:xfrm>
          </p:contentPart>
        </mc:Choice>
        <mc:Fallback xmlns="">
          <p:pic>
            <p:nvPicPr>
              <p:cNvPr id="11" name="Pismo odręczne 10">
                <a:extLst>
                  <a:ext uri="{FF2B5EF4-FFF2-40B4-BE49-F238E27FC236}">
                    <a16:creationId xmlns:a16="http://schemas.microsoft.com/office/drawing/2014/main" id="{264F73EE-47CB-AD1C-8DB7-B78FDED39B65}"/>
                  </a:ext>
                </a:extLst>
              </p:cNvPr>
              <p:cNvPicPr/>
              <p:nvPr/>
            </p:nvPicPr>
            <p:blipFill>
              <a:blip r:embed="rId3"/>
              <a:stretch>
                <a:fillRect/>
              </a:stretch>
            </p:blipFill>
            <p:spPr>
              <a:xfrm>
                <a:off x="7137772" y="3382113"/>
                <a:ext cx="18000" cy="18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4">
            <p14:nvContentPartPr>
              <p14:cNvPr id="16" name="Pismo odręczne 15">
                <a:extLst>
                  <a:ext uri="{FF2B5EF4-FFF2-40B4-BE49-F238E27FC236}">
                    <a16:creationId xmlns:a16="http://schemas.microsoft.com/office/drawing/2014/main" id="{F67C20A0-F8E4-ADA3-D430-791FB68F794C}"/>
                  </a:ext>
                </a:extLst>
              </p14:cNvPr>
              <p14:cNvContentPartPr/>
              <p14:nvPr/>
            </p14:nvContentPartPr>
            <p14:xfrm>
              <a:off x="-843428" y="576273"/>
              <a:ext cx="360" cy="360"/>
            </p14:xfrm>
          </p:contentPart>
        </mc:Choice>
        <mc:Fallback>
          <p:pic>
            <p:nvPicPr>
              <p:cNvPr id="16" name="Pismo odręczne 15">
                <a:extLst>
                  <a:ext uri="{FF2B5EF4-FFF2-40B4-BE49-F238E27FC236}">
                    <a16:creationId xmlns:a16="http://schemas.microsoft.com/office/drawing/2014/main" id="{F67C20A0-F8E4-ADA3-D430-791FB68F794C}"/>
                  </a:ext>
                </a:extLst>
              </p:cNvPr>
              <p:cNvPicPr/>
              <p:nvPr/>
            </p:nvPicPr>
            <p:blipFill>
              <a:blip r:embed="rId5"/>
              <a:stretch>
                <a:fillRect/>
              </a:stretch>
            </p:blipFill>
            <p:spPr>
              <a:xfrm>
                <a:off x="-852428" y="522633"/>
                <a:ext cx="18000" cy="108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6">
            <p14:nvContentPartPr>
              <p14:cNvPr id="17" name="Pismo odręczne 16">
                <a:extLst>
                  <a:ext uri="{FF2B5EF4-FFF2-40B4-BE49-F238E27FC236}">
                    <a16:creationId xmlns:a16="http://schemas.microsoft.com/office/drawing/2014/main" id="{E8820127-69F3-09F0-0BE4-11A0C98F4187}"/>
                  </a:ext>
                </a:extLst>
              </p14:cNvPr>
              <p14:cNvContentPartPr/>
              <p14:nvPr/>
            </p14:nvContentPartPr>
            <p14:xfrm>
              <a:off x="-1518428" y="1535313"/>
              <a:ext cx="360" cy="360"/>
            </p14:xfrm>
          </p:contentPart>
        </mc:Choice>
        <mc:Fallback>
          <p:pic>
            <p:nvPicPr>
              <p:cNvPr id="17" name="Pismo odręczne 16">
                <a:extLst>
                  <a:ext uri="{FF2B5EF4-FFF2-40B4-BE49-F238E27FC236}">
                    <a16:creationId xmlns:a16="http://schemas.microsoft.com/office/drawing/2014/main" id="{E8820127-69F3-09F0-0BE4-11A0C98F4187}"/>
                  </a:ext>
                </a:extLst>
              </p:cNvPr>
              <p:cNvPicPr/>
              <p:nvPr/>
            </p:nvPicPr>
            <p:blipFill>
              <a:blip r:embed="rId7"/>
              <a:stretch>
                <a:fillRect/>
              </a:stretch>
            </p:blipFill>
            <p:spPr>
              <a:xfrm>
                <a:off x="-1527428" y="1481313"/>
                <a:ext cx="18000" cy="108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8">
            <p14:nvContentPartPr>
              <p14:cNvPr id="18" name="Pismo odręczne 17">
                <a:extLst>
                  <a:ext uri="{FF2B5EF4-FFF2-40B4-BE49-F238E27FC236}">
                    <a16:creationId xmlns:a16="http://schemas.microsoft.com/office/drawing/2014/main" id="{84A4D60A-EE88-6C9B-AFD7-0C692DAE36BB}"/>
                  </a:ext>
                </a:extLst>
              </p14:cNvPr>
              <p14:cNvContentPartPr/>
              <p14:nvPr/>
            </p14:nvContentPartPr>
            <p14:xfrm>
              <a:off x="-1518428" y="1535313"/>
              <a:ext cx="360" cy="360"/>
            </p14:xfrm>
          </p:contentPart>
        </mc:Choice>
        <mc:Fallback>
          <p:pic>
            <p:nvPicPr>
              <p:cNvPr id="18" name="Pismo odręczne 17">
                <a:extLst>
                  <a:ext uri="{FF2B5EF4-FFF2-40B4-BE49-F238E27FC236}">
                    <a16:creationId xmlns:a16="http://schemas.microsoft.com/office/drawing/2014/main" id="{84A4D60A-EE88-6C9B-AFD7-0C692DAE36BB}"/>
                  </a:ext>
                </a:extLst>
              </p:cNvPr>
              <p:cNvPicPr/>
              <p:nvPr/>
            </p:nvPicPr>
            <p:blipFill>
              <a:blip r:embed="rId7"/>
              <a:stretch>
                <a:fillRect/>
              </a:stretch>
            </p:blipFill>
            <p:spPr>
              <a:xfrm>
                <a:off x="-1527428" y="1481313"/>
                <a:ext cx="18000" cy="108000"/>
              </a:xfrm>
              <a:prstGeom prst="rect">
                <a:avLst/>
              </a:prstGeom>
            </p:spPr>
          </p:pic>
        </mc:Fallback>
      </mc:AlternateContent>
      <p:sp>
        <p:nvSpPr>
          <p:cNvPr id="19" name="Owal 18">
            <a:extLst>
              <a:ext uri="{FF2B5EF4-FFF2-40B4-BE49-F238E27FC236}">
                <a16:creationId xmlns:a16="http://schemas.microsoft.com/office/drawing/2014/main" id="{FFF0E358-99DC-28DB-D148-13635590ADCB}"/>
              </a:ext>
            </a:extLst>
          </p:cNvPr>
          <p:cNvSpPr/>
          <p:nvPr/>
        </p:nvSpPr>
        <p:spPr>
          <a:xfrm>
            <a:off x="5004048" y="2096852"/>
            <a:ext cx="3384376" cy="3024336"/>
          </a:xfrm>
          <a:prstGeom prst="ellipse">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0" name="Owal 19">
            <a:extLst>
              <a:ext uri="{FF2B5EF4-FFF2-40B4-BE49-F238E27FC236}">
                <a16:creationId xmlns:a16="http://schemas.microsoft.com/office/drawing/2014/main" id="{F677883F-1707-FD5F-F9FA-4247C5200895}"/>
              </a:ext>
            </a:extLst>
          </p:cNvPr>
          <p:cNvSpPr/>
          <p:nvPr/>
        </p:nvSpPr>
        <p:spPr>
          <a:xfrm>
            <a:off x="5868144" y="2852936"/>
            <a:ext cx="1728192" cy="1493951"/>
          </a:xfrm>
          <a:prstGeom prst="ellipse">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mc:AlternateContent xmlns:mc="http://schemas.openxmlformats.org/markup-compatibility/2006">
        <mc:Choice xmlns:p14="http://schemas.microsoft.com/office/powerpoint/2010/main" xmlns:aink="http://schemas.microsoft.com/office/drawing/2016/ink" xmlns="" Requires="p14 aink">
          <p:contentPart p14:bwMode="auto" r:id="rId9">
            <p14:nvContentPartPr>
              <p14:cNvPr id="58" name="Pismo odręczne 57">
                <a:extLst>
                  <a:ext uri="{FF2B5EF4-FFF2-40B4-BE49-F238E27FC236}">
                    <a16:creationId xmlns:a16="http://schemas.microsoft.com/office/drawing/2014/main" id="{F7529F3C-1322-2E5D-7B7C-228966019D44}"/>
                  </a:ext>
                </a:extLst>
              </p14:cNvPr>
              <p14:cNvContentPartPr/>
              <p14:nvPr/>
            </p14:nvContentPartPr>
            <p14:xfrm>
              <a:off x="-1163108" y="1997091"/>
              <a:ext cx="360" cy="360"/>
            </p14:xfrm>
          </p:contentPart>
        </mc:Choice>
        <mc:Fallback>
          <p:pic>
            <p:nvPicPr>
              <p:cNvPr id="58" name="Pismo odręczne 57">
                <a:extLst>
                  <a:ext uri="{FF2B5EF4-FFF2-40B4-BE49-F238E27FC236}">
                    <a16:creationId xmlns:a16="http://schemas.microsoft.com/office/drawing/2014/main" id="{F7529F3C-1322-2E5D-7B7C-228966019D44}"/>
                  </a:ext>
                </a:extLst>
              </p:cNvPr>
              <p:cNvPicPr/>
              <p:nvPr/>
            </p:nvPicPr>
            <p:blipFill>
              <a:blip r:embed="rId10"/>
              <a:stretch>
                <a:fillRect/>
              </a:stretch>
            </p:blipFill>
            <p:spPr>
              <a:xfrm>
                <a:off x="-1171748" y="1943091"/>
                <a:ext cx="18000" cy="108000"/>
              </a:xfrm>
              <a:prstGeom prst="rect">
                <a:avLst/>
              </a:prstGeom>
            </p:spPr>
          </p:pic>
        </mc:Fallback>
      </mc:AlternateContent>
      <p:cxnSp>
        <p:nvCxnSpPr>
          <p:cNvPr id="7" name="Łącznik prosty ze strzałką 6">
            <a:extLst>
              <a:ext uri="{FF2B5EF4-FFF2-40B4-BE49-F238E27FC236}">
                <a16:creationId xmlns:a16="http://schemas.microsoft.com/office/drawing/2014/main" id="{12E096EC-7B4B-8CE3-23B4-7A1FF3BCFC32}"/>
              </a:ext>
            </a:extLst>
          </p:cNvPr>
          <p:cNvCxnSpPr/>
          <p:nvPr/>
        </p:nvCxnSpPr>
        <p:spPr>
          <a:xfrm flipV="1">
            <a:off x="2447764" y="3666050"/>
            <a:ext cx="4367020" cy="50982"/>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9" name="Łącznik prosty ze strzałką 8">
            <a:extLst>
              <a:ext uri="{FF2B5EF4-FFF2-40B4-BE49-F238E27FC236}">
                <a16:creationId xmlns:a16="http://schemas.microsoft.com/office/drawing/2014/main" id="{70823F24-B986-6BC3-3833-7AA893C096FD}"/>
              </a:ext>
            </a:extLst>
          </p:cNvPr>
          <p:cNvCxnSpPr/>
          <p:nvPr/>
        </p:nvCxnSpPr>
        <p:spPr>
          <a:xfrm flipV="1">
            <a:off x="2447764" y="3666050"/>
            <a:ext cx="4367020" cy="50982"/>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991029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8650840-D96A-79B0-19C7-875A8BBC3E56}"/>
              </a:ext>
            </a:extLst>
          </p:cNvPr>
          <p:cNvSpPr>
            <a:spLocks noGrp="1" noChangeArrowheads="1"/>
          </p:cNvSpPr>
          <p:nvPr>
            <p:ph idx="1"/>
          </p:nvPr>
        </p:nvSpPr>
        <p:spPr bwMode="auto">
          <a:xfrm>
            <a:off x="467544" y="1279642"/>
            <a:ext cx="8064896" cy="3471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fontAlgn="base">
              <a:lnSpc>
                <a:spcPct val="100000"/>
              </a:lnSpc>
              <a:spcAft>
                <a:spcPct val="0"/>
              </a:spcAft>
              <a:buClrTx/>
              <a:buSzTx/>
              <a:buNone/>
              <a:tabLst/>
            </a:pPr>
            <a:r>
              <a:rPr lang="cs-CZ" altLang="cs-CZ" sz="1800" dirty="0">
                <a:latin typeface="Arial Unicode MS"/>
              </a:rPr>
              <a:t>„</a:t>
            </a:r>
            <a:r>
              <a:rPr lang="cs-CZ" altLang="cs-CZ" sz="1800" dirty="0">
                <a:solidFill>
                  <a:srgbClr val="000000"/>
                </a:solidFill>
                <a:latin typeface="Times New Roman" panose="02020603050405020304" pitchFamily="18" charset="0"/>
              </a:rPr>
              <a:t>Kulturní lingvistiku chápeme, nejobecněji řečeno, jako disciplínu, která studuje vztahy a závislosti mezi jazykem a kulturou dané společnosti, konkrétněji kulturu skutečnosti a kulturu hodnot (fenomenální a ideální řád kultury) obsaženou v jazyce, to znamená, že studuje systém sémantických voleb a kategorií jazyka a axiologický systém obsažený v jazyce, tj. hodnocení, normy a morální, estetické a kognitivní hodnoty zakódované v jazyce, stejně jako jejich dopad na lidskou osobnost, názory, přesvědčení, individuální a sociální postoje – a v důsledku toho  na lidské chování a aktivity, mezilidské interakce, aktivity jednotlivců a jejich sociálních skupin, které jsou stimulátorem prožívání a tvoří zkušenost  a tradici daného společenství, přičemž je zároveň skutečným místem, kde se odehrává kultura, definovaná </a:t>
            </a:r>
            <a:r>
              <a:rPr lang="cs-CZ" altLang="cs-CZ" sz="1800" dirty="0" smtClean="0">
                <a:solidFill>
                  <a:srgbClr val="000000"/>
                </a:solidFill>
                <a:latin typeface="Times New Roman" panose="02020603050405020304" pitchFamily="18" charset="0"/>
              </a:rPr>
              <a:t>mnoha </a:t>
            </a:r>
            <a:r>
              <a:rPr lang="cs-CZ" altLang="cs-CZ" sz="1800" dirty="0">
                <a:solidFill>
                  <a:srgbClr val="000000"/>
                </a:solidFill>
                <a:latin typeface="Times New Roman" panose="02020603050405020304" pitchFamily="18" charset="0"/>
              </a:rPr>
              <a:t>teoretiky jako systém zjevných i skrytých modelů života.“</a:t>
            </a:r>
          </a:p>
          <a:p>
            <a:pPr marL="0" marR="0" lvl="0" indent="0" algn="just" fontAlgn="base">
              <a:lnSpc>
                <a:spcPct val="100000"/>
              </a:lnSpc>
              <a:spcAft>
                <a:spcPct val="0"/>
              </a:spcAft>
              <a:buClrTx/>
              <a:buSzTx/>
              <a:buNone/>
              <a:tabLst/>
            </a:pPr>
            <a:r>
              <a:rPr lang="cs-CZ" altLang="cs-CZ" sz="1800" dirty="0">
                <a:solidFill>
                  <a:srgbClr val="000000"/>
                </a:solidFill>
                <a:latin typeface="Times New Roman" panose="02020603050405020304" pitchFamily="18" charset="0"/>
              </a:rPr>
              <a:t>(</a:t>
            </a:r>
            <a:r>
              <a:rPr lang="cs-CZ" altLang="cs-CZ" sz="1800" dirty="0" err="1">
                <a:solidFill>
                  <a:srgbClr val="000000"/>
                </a:solidFill>
                <a:latin typeface="Times New Roman" panose="02020603050405020304" pitchFamily="18" charset="0"/>
              </a:rPr>
              <a:t>Anusiewicz</a:t>
            </a:r>
            <a:r>
              <a:rPr lang="cs-CZ" altLang="cs-CZ" sz="1800" dirty="0">
                <a:solidFill>
                  <a:srgbClr val="000000"/>
                </a:solidFill>
                <a:latin typeface="Times New Roman" panose="02020603050405020304" pitchFamily="18" charset="0"/>
              </a:rPr>
              <a:t> 1995: 54). </a:t>
            </a:r>
          </a:p>
        </p:txBody>
      </p:sp>
    </p:spTree>
    <p:extLst>
      <p:ext uri="{BB962C8B-B14F-4D97-AF65-F5344CB8AC3E}">
        <p14:creationId xmlns:p14="http://schemas.microsoft.com/office/powerpoint/2010/main" val="1132079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5EAFDC-CFEF-1551-91BF-9FE5FCCC1689}"/>
              </a:ext>
            </a:extLst>
          </p:cNvPr>
          <p:cNvSpPr>
            <a:spLocks noGrp="1"/>
          </p:cNvSpPr>
          <p:nvPr>
            <p:ph type="title"/>
          </p:nvPr>
        </p:nvSpPr>
        <p:spPr/>
        <p:txBody>
          <a:bodyPr>
            <a:normAutofit/>
          </a:bodyPr>
          <a:lstStyle/>
          <a:p>
            <a:r>
              <a:rPr lang="pl-PL" sz="2400" b="1" dirty="0">
                <a:latin typeface="Times New Roman" panose="02020603050405020304" pitchFamily="18" charset="0"/>
                <a:cs typeface="Times New Roman" panose="02020603050405020304" pitchFamily="18" charset="0"/>
              </a:rPr>
              <a:t>Polská a ukrajinská lidová tradice</a:t>
            </a:r>
          </a:p>
        </p:txBody>
      </p:sp>
      <p:pic>
        <p:nvPicPr>
          <p:cNvPr id="5122" name="Picture 2">
            <a:extLst>
              <a:ext uri="{FF2B5EF4-FFF2-40B4-BE49-F238E27FC236}">
                <a16:creationId xmlns:a16="http://schemas.microsoft.com/office/drawing/2014/main" id="{041FFFD5-F9AA-0172-836B-99A48F8515B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334000" y="1958181"/>
            <a:ext cx="266700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D:\Moje dokumenty\Moje obrazy\SSiSL-krzewy.jpg">
            <a:extLst>
              <a:ext uri="{FF2B5EF4-FFF2-40B4-BE49-F238E27FC236}">
                <a16:creationId xmlns:a16="http://schemas.microsoft.com/office/drawing/2014/main" id="{38D1E049-4B2F-CCEA-36D4-EF7020F35004}"/>
              </a:ext>
            </a:extLst>
          </p:cNvPr>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bwMode="auto">
          <a:xfrm>
            <a:off x="1403648" y="1772816"/>
            <a:ext cx="3014566" cy="3995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65412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A9C08FC-0F04-7939-49A4-D13EEB0498FD}"/>
              </a:ext>
            </a:extLst>
          </p:cNvPr>
          <p:cNvSpPr>
            <a:spLocks noGrp="1"/>
          </p:cNvSpPr>
          <p:nvPr>
            <p:ph idx="1"/>
          </p:nvPr>
        </p:nvSpPr>
        <p:spPr>
          <a:xfrm>
            <a:off x="0" y="0"/>
            <a:ext cx="9144000" cy="6858000"/>
          </a:xfrm>
        </p:spPr>
        <p:txBody>
          <a:bodyPr>
            <a:normAutofit/>
          </a:bodyPr>
          <a:lstStyle/>
          <a:p>
            <a:pPr>
              <a:lnSpc>
                <a:spcPct val="115000"/>
              </a:lnSpc>
              <a:spcAft>
                <a:spcPts val="1000"/>
              </a:spcAft>
            </a:pPr>
            <a:endParaRPr lang="hr-HR"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hr-HR" sz="2000" b="1" dirty="0">
                <a:effectLst/>
                <a:latin typeface="Times New Roman" panose="02020603050405020304" pitchFamily="18" charset="0"/>
                <a:ea typeface="Calibri" panose="020F0502020204030204" pitchFamily="34" charset="0"/>
                <a:cs typeface="Times New Roman" panose="02020603050405020304" pitchFamily="18" charset="0"/>
              </a:rPr>
              <a:t>       Kalina v polské lidové tradici </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(Kielak, Niebrzegowska-Bartmińska, </a:t>
            </a:r>
            <a:r>
              <a:rPr lang="hr-HR" sz="1800" dirty="0">
                <a:latin typeface="Times New Roman" panose="02020603050405020304" pitchFamily="18" charset="0"/>
                <a:ea typeface="Calibri" panose="020F0502020204030204" pitchFamily="34" charset="0"/>
                <a:cs typeface="Times New Roman" panose="02020603050405020304" pitchFamily="18" charset="0"/>
              </a:rPr>
              <a:t>in:</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SSiSL II/7)</a:t>
            </a:r>
          </a:p>
          <a:p>
            <a:pPr marL="0" indent="0">
              <a:lnSpc>
                <a:spcPct val="115000"/>
              </a:lnSpc>
              <a:spcAft>
                <a:spcPts val="1000"/>
              </a:spcAft>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indent="270510" algn="just">
              <a:lnSpc>
                <a:spcPct val="120000"/>
              </a:lnSpc>
              <a:spcBef>
                <a:spcPts val="0"/>
              </a:spcBef>
            </a:pPr>
            <a:r>
              <a:rPr lang="pl-PL" sz="1800" dirty="0">
                <a:latin typeface="Times New Roman" panose="02020603050405020304" pitchFamily="18" charset="0"/>
                <a:ea typeface="Times New Roman" panose="02020603050405020304" pitchFamily="18" charset="0"/>
                <a:cs typeface="Times New Roman" panose="02020603050405020304" pitchFamily="18" charset="0"/>
              </a:rPr>
              <a:t>v</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ínky a kytice </a:t>
            </a:r>
            <a:r>
              <a:rPr lang="pl-PL" sz="1800" dirty="0">
                <a:latin typeface="Times New Roman" panose="02020603050405020304" pitchFamily="18" charset="0"/>
                <a:ea typeface="Times New Roman" panose="02020603050405020304" pitchFamily="18" charset="0"/>
                <a:cs typeface="Times New Roman" panose="02020603050405020304" pitchFamily="18" charset="0"/>
              </a:rPr>
              <a:t>z květů kaliny</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z </a:t>
            </a:r>
            <a:r>
              <a:rPr lang="pl-PL" sz="1800" dirty="0">
                <a:latin typeface="Times New Roman" panose="02020603050405020304" pitchFamily="18" charset="0"/>
                <a:ea typeface="Times New Roman" panose="02020603050405020304" pitchFamily="18" charset="0"/>
                <a:cs typeface="Times New Roman" panose="02020603050405020304" pitchFamily="18" charset="0"/>
              </a:rPr>
              <a:t>plodů</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 korále</a:t>
            </a:r>
          </a:p>
          <a:p>
            <a:pPr indent="270510" algn="just">
              <a:lnSpc>
                <a:spcPct val="120000"/>
              </a:lnSpc>
              <a:spcBef>
                <a:spcPts val="0"/>
              </a:spcBef>
            </a:pPr>
            <a:r>
              <a:rPr lang="pl-PL" sz="1800" dirty="0">
                <a:latin typeface="Times New Roman" panose="02020603050405020304" pitchFamily="18" charset="0"/>
                <a:ea typeface="Times New Roman" panose="02020603050405020304" pitchFamily="18" charset="0"/>
                <a:cs typeface="Times New Roman" panose="02020603050405020304" pitchFamily="18" charset="0"/>
              </a:rPr>
              <a:t>ozdoba</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palmy na </a:t>
            </a:r>
            <a:r>
              <a:rPr lang="pl-PL" sz="1800" dirty="0">
                <a:latin typeface="Times New Roman" panose="02020603050405020304" pitchFamily="18" charset="0"/>
                <a:ea typeface="Times New Roman" panose="02020603050405020304" pitchFamily="18" charset="0"/>
                <a:cs typeface="Times New Roman" panose="02020603050405020304" pitchFamily="18" charset="0"/>
              </a:rPr>
              <a:t>Palmovou neděli</a:t>
            </a:r>
            <a:endParaRPr lang="pl-P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70510" algn="just">
              <a:lnSpc>
                <a:spcPct val="120000"/>
              </a:lnSpc>
              <a:spcBef>
                <a:spcPts val="0"/>
              </a:spcBef>
            </a:pPr>
            <a:r>
              <a:rPr lang="pl-PL" sz="1800" dirty="0">
                <a:latin typeface="Times New Roman" panose="02020603050405020304" pitchFamily="18" charset="0"/>
                <a:ea typeface="Times New Roman" panose="02020603050405020304" pitchFamily="18" charset="0"/>
                <a:cs typeface="Times New Roman" panose="02020603050405020304" pitchFamily="18" charset="0"/>
              </a:rPr>
              <a:t>ozdoba obydlí na letnice</a:t>
            </a:r>
          </a:p>
          <a:p>
            <a:pPr indent="270510" algn="just">
              <a:lnSpc>
                <a:spcPct val="120000"/>
              </a:lnSpc>
              <a:spcBef>
                <a:spcPts val="0"/>
              </a:spcBef>
            </a:pPr>
            <a:r>
              <a:rPr lang="pl-PL" sz="1800" dirty="0">
                <a:latin typeface="Times New Roman" panose="02020603050405020304" pitchFamily="18" charset="0"/>
                <a:ea typeface="Times New Roman" panose="02020603050405020304" pitchFamily="18" charset="0"/>
                <a:cs typeface="Times New Roman" panose="02020603050405020304" pitchFamily="18" charset="0"/>
              </a:rPr>
              <a:t>ozdoba </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kozla (</a:t>
            </a:r>
            <a:r>
              <a:rPr lang="pl-PL" sz="1800" dirty="0">
                <a:latin typeface="Times New Roman" panose="02020603050405020304" pitchFamily="18" charset="0"/>
                <a:ea typeface="Times New Roman" panose="02020603050405020304" pitchFamily="18" charset="0"/>
                <a:cs typeface="Times New Roman" panose="02020603050405020304" pitchFamily="18" charset="0"/>
              </a:rPr>
              <a:t>vousy</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a dožínkového věnce</a:t>
            </a:r>
          </a:p>
          <a:p>
            <a:pPr indent="270510" algn="just">
              <a:lnSpc>
                <a:spcPct val="120000"/>
              </a:lnSpc>
              <a:spcBef>
                <a:spcPts val="0"/>
              </a:spcBef>
            </a:pPr>
            <a:r>
              <a:rPr lang="pl-PL" sz="1800" dirty="0">
                <a:latin typeface="Times New Roman" panose="02020603050405020304" pitchFamily="18" charset="0"/>
                <a:ea typeface="Times New Roman" panose="02020603050405020304" pitchFamily="18" charset="0"/>
                <a:cs typeface="Times New Roman" panose="02020603050405020304" pitchFamily="18" charset="0"/>
              </a:rPr>
              <a:t>b</a:t>
            </a:r>
            <a:r>
              <a:rPr lang="pl-PL" sz="1800" dirty="0" smtClean="0">
                <a:latin typeface="Times New Roman" panose="02020603050405020304" pitchFamily="18" charset="0"/>
                <a:ea typeface="Times New Roman" panose="02020603050405020304" pitchFamily="18" charset="0"/>
                <a:cs typeface="Times New Roman" panose="02020603050405020304" pitchFamily="18" charset="0"/>
              </a:rPr>
              <a:t>ývá svěcena </a:t>
            </a:r>
            <a:r>
              <a:rPr lang="pl-PL" sz="1800" dirty="0">
                <a:latin typeface="Times New Roman" panose="02020603050405020304" pitchFamily="18" charset="0"/>
                <a:ea typeface="Times New Roman" panose="02020603050405020304" pitchFamily="18" charset="0"/>
                <a:cs typeface="Times New Roman" panose="02020603050405020304" pitchFamily="18" charset="0"/>
              </a:rPr>
              <a:t>na oktáv Božího těla </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a ve svátek Panny Marie Bylinné</a:t>
            </a:r>
            <a:endParaRPr lang="pl-PL" sz="1800" dirty="0">
              <a:latin typeface="Times New Roman" panose="02020603050405020304" pitchFamily="18" charset="0"/>
              <a:ea typeface="Times New Roman" panose="02020603050405020304" pitchFamily="18" charset="0"/>
              <a:cs typeface="Times New Roman" panose="02020603050405020304" pitchFamily="18" charset="0"/>
            </a:endParaRPr>
          </a:p>
          <a:p>
            <a:pPr indent="270510" algn="just">
              <a:lnSpc>
                <a:spcPct val="120000"/>
              </a:lnSpc>
              <a:spcBef>
                <a:spcPts val="0"/>
              </a:spcBef>
            </a:pPr>
            <a:r>
              <a:rPr lang="pl-PL" sz="1800" dirty="0">
                <a:latin typeface="Times New Roman" panose="02020603050405020304" pitchFamily="18" charset="0"/>
                <a:ea typeface="Times New Roman" panose="02020603050405020304" pitchFamily="18" charset="0"/>
                <a:cs typeface="Times New Roman" panose="02020603050405020304" pitchFamily="18" charset="0"/>
              </a:rPr>
              <a:t>květy, plody, listí a kůra užívány jako léčebný prostředek při bolestech žaludku, krku, </a:t>
            </a:r>
          </a:p>
          <a:p>
            <a:pPr indent="0" algn="just">
              <a:lnSpc>
                <a:spcPct val="120000"/>
              </a:lnSpc>
              <a:spcBef>
                <a:spcPts val="0"/>
              </a:spcBef>
              <a:buNone/>
            </a:pPr>
            <a:r>
              <a:rPr lang="pl-PL" sz="1800" dirty="0">
                <a:latin typeface="Times New Roman" panose="02020603050405020304" pitchFamily="18" charset="0"/>
                <a:ea typeface="Times New Roman" panose="02020603050405020304" pitchFamily="18" charset="0"/>
                <a:cs typeface="Times New Roman" panose="02020603050405020304" pitchFamily="18" charset="0"/>
              </a:rPr>
              <a:t>při kašli, dušnosti, vysokém tlaku, nespavosti a při ženských nemocech</a:t>
            </a:r>
            <a:endParaRPr lang="pl-P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70510" algn="just">
              <a:lnSpc>
                <a:spcPct val="120000"/>
              </a:lnSpc>
              <a:spcBef>
                <a:spcPts val="0"/>
              </a:spcBef>
            </a:pPr>
            <a:r>
              <a:rPr lang="pl-PL" sz="1800" dirty="0">
                <a:latin typeface="Times New Roman" panose="02020603050405020304" pitchFamily="18" charset="0"/>
                <a:ea typeface="Times New Roman" panose="02020603050405020304" pitchFamily="18" charset="0"/>
                <a:cs typeface="Times New Roman" panose="02020603050405020304" pitchFamily="18" charset="0"/>
              </a:rPr>
              <a:t>afrodiziakum a bylina užívaná v milostné magii</a:t>
            </a:r>
            <a:endParaRPr lang="pl-P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70510" algn="just">
              <a:lnSpc>
                <a:spcPct val="120000"/>
              </a:lnSpc>
              <a:spcBef>
                <a:spcPts val="0"/>
              </a:spcBef>
            </a:pPr>
            <a:r>
              <a:rPr lang="pl-PL" sz="1800" dirty="0">
                <a:latin typeface="Times New Roman" panose="02020603050405020304" pitchFamily="18" charset="0"/>
                <a:ea typeface="Times New Roman" panose="02020603050405020304" pitchFamily="18" charset="0"/>
                <a:cs typeface="Times New Roman" panose="02020603050405020304" pitchFamily="18" charset="0"/>
              </a:rPr>
              <a:t>j</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e spojena s ženskostí, mládím, krásou a láskou</a:t>
            </a:r>
          </a:p>
          <a:p>
            <a:pPr indent="270510" algn="just">
              <a:lnSpc>
                <a:spcPct val="120000"/>
              </a:lnSpc>
              <a:spcBef>
                <a:spcPts val="0"/>
              </a:spcBef>
            </a:pPr>
            <a:r>
              <a:rPr lang="pl-PL" sz="1800" dirty="0">
                <a:latin typeface="Times New Roman" panose="02020603050405020304" pitchFamily="18" charset="0"/>
                <a:ea typeface="Times New Roman" panose="02020603050405020304" pitchFamily="18" charset="0"/>
                <a:cs typeface="Times New Roman" panose="02020603050405020304" pitchFamily="18" charset="0"/>
              </a:rPr>
              <a:t>symbol dívky zralé pro smyslovou lásku a naplnění manželství</a:t>
            </a:r>
            <a:endParaRPr lang="pl-P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70510" algn="just">
              <a:lnSpc>
                <a:spcPct val="120000"/>
              </a:lnSpc>
              <a:spcBef>
                <a:spcPts val="0"/>
              </a:spcBef>
            </a:pPr>
            <a:r>
              <a:rPr lang="pl-PL" sz="1800" i="1" dirty="0">
                <a:effectLst/>
                <a:latin typeface="Times New Roman" panose="02020603050405020304" pitchFamily="18" charset="0"/>
                <a:ea typeface="Times New Roman" panose="02020603050405020304" pitchFamily="18" charset="0"/>
                <a:cs typeface="Times New Roman" panose="02020603050405020304" pitchFamily="18" charset="0"/>
              </a:rPr>
              <a:t>kalinowy lasek</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(kalinový lesík) i </a:t>
            </a:r>
            <a:r>
              <a:rPr lang="pl-PL" sz="1800" i="1" dirty="0">
                <a:effectLst/>
                <a:latin typeface="Times New Roman" panose="02020603050405020304" pitchFamily="18" charset="0"/>
                <a:ea typeface="Times New Roman" panose="02020603050405020304" pitchFamily="18" charset="0"/>
                <a:cs typeface="Times New Roman" panose="02020603050405020304" pitchFamily="18" charset="0"/>
              </a:rPr>
              <a:t>kalinowy most </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(kalinový most) – místa lásky a </a:t>
            </a:r>
            <a:r>
              <a:rPr lang="pl-PL"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místa </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„přechodu” </a:t>
            </a:r>
          </a:p>
          <a:p>
            <a:pPr indent="270510" algn="just">
              <a:lnSpc>
                <a:spcPct val="120000"/>
              </a:lnSpc>
              <a:spcBef>
                <a:spcPts val="0"/>
              </a:spcBef>
            </a:pPr>
            <a:r>
              <a:rPr lang="pl-PL" sz="1800" i="1" dirty="0">
                <a:effectLst/>
                <a:latin typeface="Times New Roman" panose="02020603050405020304" pitchFamily="18" charset="0"/>
                <a:ea typeface="Times New Roman" panose="02020603050405020304" pitchFamily="18" charset="0"/>
                <a:cs typeface="Times New Roman" panose="02020603050405020304" pitchFamily="18" charset="0"/>
              </a:rPr>
              <a:t>zginanie, łamanie</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pl-PL" sz="1800" i="1" dirty="0">
                <a:effectLst/>
                <a:latin typeface="Times New Roman" panose="02020603050405020304" pitchFamily="18" charset="0"/>
                <a:ea typeface="Times New Roman" panose="02020603050405020304" pitchFamily="18" charset="0"/>
                <a:cs typeface="Times New Roman" panose="02020603050405020304" pitchFamily="18" charset="0"/>
              </a:rPr>
              <a:t>rąbanie kaliny</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(ohýbání, lámání a sekání kaliny) (větrem, chlapcem), </a:t>
            </a:r>
            <a:r>
              <a:rPr lang="pl-PL" sz="1800" i="1" dirty="0">
                <a:effectLst/>
                <a:latin typeface="Times New Roman" panose="02020603050405020304" pitchFamily="18" charset="0"/>
                <a:ea typeface="Times New Roman" panose="02020603050405020304" pitchFamily="18" charset="0"/>
                <a:cs typeface="Times New Roman" panose="02020603050405020304" pitchFamily="18" charset="0"/>
              </a:rPr>
              <a:t>obrywanie czerwonych korali </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(otrhávání červených korálů) </a:t>
            </a:r>
            <a:r>
              <a:rPr lang="pl-PL" sz="1800" dirty="0">
                <a:latin typeface="Times New Roman" panose="02020603050405020304" pitchFamily="18" charset="0"/>
                <a:ea typeface="Times New Roman" panose="02020603050405020304" pitchFamily="18" charset="0"/>
                <a:cs typeface="Times New Roman" panose="02020603050405020304" pitchFamily="18" charset="0"/>
              </a:rPr>
              <a:t>–</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poetické obrazy uskutečněného milostného aktu a </a:t>
            </a:r>
            <a:r>
              <a:rPr lang="pl-PL" sz="1800" dirty="0">
                <a:latin typeface="Times New Roman" panose="02020603050405020304" pitchFamily="18" charset="0"/>
                <a:ea typeface="Times New Roman" panose="02020603050405020304" pitchFamily="18" charset="0"/>
                <a:cs typeface="Times New Roman" panose="02020603050405020304" pitchFamily="18" charset="0"/>
              </a:rPr>
              <a:t>dívčina ztraceného panenství</a:t>
            </a:r>
            <a:endParaRPr lang="pl-P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pl-PL" sz="1800" dirty="0"/>
          </a:p>
        </p:txBody>
      </p:sp>
      <p:pic>
        <p:nvPicPr>
          <p:cNvPr id="2" name="Picture 2" descr="Kalina koralowa – właściwości, działanie i zastosowanie medyczne - KtoMaLek">
            <a:extLst>
              <a:ext uri="{FF2B5EF4-FFF2-40B4-BE49-F238E27FC236}">
                <a16:creationId xmlns:a16="http://schemas.microsoft.com/office/drawing/2014/main" id="{53182E38-672F-F683-7D54-394E079D90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124744"/>
            <a:ext cx="1645897" cy="18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17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C34DC13-65FF-2E57-DBFD-7F5E1657A8AF}"/>
              </a:ext>
            </a:extLst>
          </p:cNvPr>
          <p:cNvSpPr>
            <a:spLocks noGrp="1"/>
          </p:cNvSpPr>
          <p:nvPr>
            <p:ph idx="1"/>
          </p:nvPr>
        </p:nvSpPr>
        <p:spPr>
          <a:xfrm>
            <a:off x="0" y="0"/>
            <a:ext cx="8748464" cy="6741368"/>
          </a:xfrm>
        </p:spPr>
        <p:txBody>
          <a:bodyPr>
            <a:normAutofit/>
          </a:bodyPr>
          <a:lstStyle/>
          <a:p>
            <a:pPr indent="0" algn="just">
              <a:lnSpc>
                <a:spcPct val="120000"/>
              </a:lnSpc>
              <a:spcBef>
                <a:spcPts val="0"/>
              </a:spcBef>
              <a:buNone/>
            </a:pPr>
            <a:endParaRPr lang="hr-HR"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20000"/>
              </a:lnSpc>
              <a:spcBef>
                <a:spcPts val="0"/>
              </a:spcBef>
              <a:buNone/>
            </a:pPr>
            <a:r>
              <a:rPr lang="hr-HR" sz="2000" b="1" dirty="0">
                <a:latin typeface="Times New Roman" panose="02020603050405020304" pitchFamily="18" charset="0"/>
                <a:ea typeface="Calibri" panose="020F0502020204030204" pitchFamily="34" charset="0"/>
                <a:cs typeface="Times New Roman" panose="02020603050405020304" pitchFamily="18" charset="0"/>
              </a:rPr>
              <a:t>Ve svatebních písních a při svatebním obřadu</a:t>
            </a:r>
            <a:r>
              <a:rPr lang="hr-HR" sz="20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hr-HR"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70510" algn="just">
              <a:lnSpc>
                <a:spcPct val="120000"/>
              </a:lnSpc>
              <a:spcBef>
                <a:spcPts val="0"/>
              </a:spcBef>
            </a:pP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hr-HR" sz="2000" dirty="0">
                <a:latin typeface="Times New Roman" panose="02020603050405020304" pitchFamily="18" charset="0"/>
                <a:ea typeface="Calibri" panose="020F0502020204030204" pitchFamily="34" charset="0"/>
                <a:cs typeface="Times New Roman" panose="02020603050405020304" pitchFamily="18" charset="0"/>
              </a:rPr>
              <a:t>znak panenství</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i symbol „</a:t>
            </a:r>
            <a:r>
              <a:rPr lang="hr-HR" sz="2000" dirty="0">
                <a:latin typeface="Times New Roman" panose="02020603050405020304" pitchFamily="18" charset="0"/>
                <a:ea typeface="Calibri" panose="020F0502020204030204" pitchFamily="34" charset="0"/>
                <a:cs typeface="Times New Roman" panose="02020603050405020304" pitchFamily="18" charset="0"/>
              </a:rPr>
              <a:t>panenské</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krásy” </a:t>
            </a:r>
            <a:r>
              <a:rPr lang="hr-HR" sz="2000" dirty="0">
                <a:latin typeface="Times New Roman" panose="02020603050405020304" pitchFamily="18" charset="0"/>
                <a:ea typeface="Calibri" panose="020F0502020204030204" pitchFamily="34" charset="0"/>
                <a:cs typeface="Times New Roman" panose="02020603050405020304" pitchFamily="18" charset="0"/>
              </a:rPr>
              <a:t>mladé dívky</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její skromnosti a </a:t>
            </a:r>
            <a:r>
              <a:rPr lang="hr-HR" sz="2000" dirty="0">
                <a:latin typeface="Times New Roman" panose="02020603050405020304" pitchFamily="18" charset="0"/>
                <a:ea typeface="Calibri" panose="020F0502020204030204" pitchFamily="34" charset="0"/>
                <a:cs typeface="Times New Roman" panose="02020603050405020304" pitchFamily="18" charset="0"/>
              </a:rPr>
              <a:t>čistoty</a:t>
            </a:r>
            <a:endParaRPr lang="hr-HR"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70510" algn="just">
              <a:lnSpc>
                <a:spcPct val="120000"/>
              </a:lnSpc>
              <a:spcBef>
                <a:spcPts val="0"/>
              </a:spcBef>
            </a:pPr>
            <a:r>
              <a:rPr lang="hr-HR" sz="2000" dirty="0">
                <a:latin typeface="Times New Roman" panose="02020603050405020304" pitchFamily="18" charset="0"/>
                <a:ea typeface="Calibri" panose="020F0502020204030204" pitchFamily="34" charset="0"/>
                <a:cs typeface="Times New Roman" panose="02020603050405020304" pitchFamily="18" charset="0"/>
              </a:rPr>
              <a:t>o</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zdoba korovaje (svatebního koláče), prutu a jiných svatebních atributů </a:t>
            </a:r>
          </a:p>
          <a:p>
            <a:pPr indent="270510" algn="just">
              <a:lnSpc>
                <a:spcPct val="120000"/>
              </a:lnSpc>
              <a:spcBef>
                <a:spcPts val="0"/>
              </a:spcBef>
            </a:pPr>
            <a:r>
              <a:rPr lang="hr-HR" sz="2000" dirty="0">
                <a:latin typeface="Times New Roman" panose="02020603050405020304" pitchFamily="18" charset="0"/>
                <a:ea typeface="Calibri" panose="020F0502020204030204" pitchFamily="34" charset="0"/>
                <a:cs typeface="Times New Roman" panose="02020603050405020304" pitchFamily="18" charset="0"/>
              </a:rPr>
              <a:t>c</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hybění </a:t>
            </a:r>
            <a:r>
              <a:rPr lang="hr-HR" sz="2000" dirty="0" smtClean="0">
                <a:effectLst/>
                <a:latin typeface="Times New Roman" panose="02020603050405020304" pitchFamily="18" charset="0"/>
                <a:ea typeface="Calibri" panose="020F0502020204030204" pitchFamily="34" charset="0"/>
                <a:cs typeface="Times New Roman" panose="02020603050405020304" pitchFamily="18" charset="0"/>
              </a:rPr>
              <a:t>kaliny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na svatebních ozdobách = mladá dívka si do svatby nezachovala čistotu </a:t>
            </a:r>
          </a:p>
          <a:p>
            <a:pPr indent="0" algn="just">
              <a:lnSpc>
                <a:spcPct val="120000"/>
              </a:lnSpc>
              <a:spcBef>
                <a:spcPts val="0"/>
              </a:spcBef>
              <a:buNone/>
            </a:pPr>
            <a:endParaRPr lang="hr-HR"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20000"/>
              </a:lnSpc>
              <a:spcBef>
                <a:spcPts val="0"/>
              </a:spcBef>
              <a:buNone/>
            </a:pPr>
            <a:endParaRPr lang="hr-HR"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20000"/>
              </a:lnSpc>
              <a:spcBef>
                <a:spcPts val="0"/>
              </a:spcBef>
              <a:buNone/>
            </a:pPr>
            <a:r>
              <a:rPr lang="hr-HR" sz="2000" b="1" dirty="0">
                <a:latin typeface="Times New Roman" panose="02020603050405020304" pitchFamily="18" charset="0"/>
                <a:ea typeface="Calibri" panose="020F0502020204030204" pitchFamily="34" charset="0"/>
                <a:cs typeface="Times New Roman" panose="02020603050405020304" pitchFamily="18" charset="0"/>
              </a:rPr>
              <a:t>V písních vojenských, hulánských</a:t>
            </a:r>
          </a:p>
          <a:p>
            <a:pPr indent="0" algn="just">
              <a:lnSpc>
                <a:spcPct val="120000"/>
              </a:lnSpc>
              <a:spcBef>
                <a:spcPts val="0"/>
              </a:spcBef>
              <a:buNone/>
            </a:pPr>
            <a:r>
              <a:rPr lang="hr-HR" sz="2000" b="1" dirty="0">
                <a:latin typeface="Times New Roman" panose="02020603050405020304" pitchFamily="18" charset="0"/>
                <a:ea typeface="Calibri" panose="020F0502020204030204" pitchFamily="34" charset="0"/>
                <a:cs typeface="Times New Roman" panose="02020603050405020304" pitchFamily="18" charset="0"/>
              </a:rPr>
              <a:t>a sirotčích: </a:t>
            </a:r>
          </a:p>
          <a:p>
            <a:pPr indent="0" algn="just">
              <a:lnSpc>
                <a:spcPct val="120000"/>
              </a:lnSpc>
              <a:spcBef>
                <a:spcPts val="0"/>
              </a:spcBef>
              <a:buNone/>
            </a:pPr>
            <a:endParaRPr lang="hr-HR"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indent="270510" algn="just">
              <a:lnSpc>
                <a:spcPct val="120000"/>
              </a:lnSpc>
              <a:spcBef>
                <a:spcPts val="0"/>
              </a:spcBef>
            </a:pPr>
            <a:r>
              <a:rPr lang="hr-HR" sz="2000" dirty="0">
                <a:latin typeface="Times New Roman" panose="02020603050405020304" pitchFamily="18" charset="0"/>
                <a:ea typeface="Calibri" panose="020F0502020204030204" pitchFamily="34" charset="0"/>
                <a:cs typeface="Times New Roman" panose="02020603050405020304" pitchFamily="18" charset="0"/>
              </a:rPr>
              <a:t>keř mediační, spojující </a:t>
            </a:r>
            <a:r>
              <a:rPr lang="hr-HR" sz="2000" i="1" dirty="0">
                <a:latin typeface="Times New Roman" panose="02020603050405020304" pitchFamily="18" charset="0"/>
                <a:ea typeface="Calibri" panose="020F0502020204030204" pitchFamily="34" charset="0"/>
                <a:cs typeface="Times New Roman" panose="02020603050405020304" pitchFamily="18" charset="0"/>
              </a:rPr>
              <a:t>tento svět </a:t>
            </a:r>
            <a:r>
              <a:rPr lang="hr-HR" sz="2000" dirty="0">
                <a:latin typeface="Times New Roman" panose="02020603050405020304" pitchFamily="18" charset="0"/>
                <a:ea typeface="Calibri" panose="020F0502020204030204" pitchFamily="34" charset="0"/>
                <a:cs typeface="Times New Roman" panose="02020603050405020304" pitchFamily="18" charset="0"/>
              </a:rPr>
              <a:t>a </a:t>
            </a:r>
            <a:r>
              <a:rPr lang="hr-HR" sz="2000" i="1" dirty="0">
                <a:latin typeface="Times New Roman" panose="02020603050405020304" pitchFamily="18" charset="0"/>
                <a:cs typeface="Times New Roman" panose="02020603050405020304" pitchFamily="18" charset="0"/>
              </a:rPr>
              <a:t>onen svět</a:t>
            </a:r>
          </a:p>
          <a:p>
            <a:pPr indent="270510" algn="just">
              <a:lnSpc>
                <a:spcPct val="120000"/>
              </a:lnSpc>
              <a:spcBef>
                <a:spcPts val="0"/>
              </a:spcBef>
            </a:pPr>
            <a:r>
              <a:rPr lang="hr-HR" sz="2000" dirty="0">
                <a:latin typeface="Times New Roman" panose="02020603050405020304" pitchFamily="18" charset="0"/>
                <a:ea typeface="Calibri" panose="020F0502020204030204" pitchFamily="34" charset="0"/>
                <a:cs typeface="Times New Roman" panose="02020603050405020304" pitchFamily="18" charset="0"/>
              </a:rPr>
              <a:t>sází se na hrobech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sz="2000" dirty="0"/>
          </a:p>
        </p:txBody>
      </p:sp>
      <p:pic>
        <p:nvPicPr>
          <p:cNvPr id="4" name="Picture 4" descr="KALINA KORALOWA 'POHJAN NEITO' | KRZEWY I SADZONKI">
            <a:extLst>
              <a:ext uri="{FF2B5EF4-FFF2-40B4-BE49-F238E27FC236}">
                <a16:creationId xmlns:a16="http://schemas.microsoft.com/office/drawing/2014/main" id="{5C67CFFC-082C-FA2B-85B1-DA4EAEED7E9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71249" y="3212976"/>
            <a:ext cx="2655256"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0460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A9C08FC-0F04-7939-49A4-D13EEB0498FD}"/>
              </a:ext>
            </a:extLst>
          </p:cNvPr>
          <p:cNvSpPr>
            <a:spLocks noGrp="1"/>
          </p:cNvSpPr>
          <p:nvPr>
            <p:ph idx="1"/>
          </p:nvPr>
        </p:nvSpPr>
        <p:spPr>
          <a:xfrm>
            <a:off x="179512" y="116632"/>
            <a:ext cx="8496944" cy="6552728"/>
          </a:xfrm>
        </p:spPr>
        <p:txBody>
          <a:bodyPr>
            <a:normAutofit lnSpcReduction="10000"/>
          </a:bodyPr>
          <a:lstStyle/>
          <a:p>
            <a:pPr algn="just">
              <a:lnSpc>
                <a:spcPct val="115000"/>
              </a:lnSpc>
              <a:spcAft>
                <a:spcPts val="1000"/>
              </a:spcAft>
            </a:pPr>
            <a:endParaRPr lang="hr-HR"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hr-HR" sz="2000" b="1" dirty="0">
                <a:effectLst/>
                <a:latin typeface="Times New Roman" panose="02020603050405020304" pitchFamily="18" charset="0"/>
                <a:ea typeface="Calibri" panose="020F0502020204030204" pitchFamily="34" charset="0"/>
                <a:cs typeface="Times New Roman" panose="02020603050405020304" pitchFamily="18" charset="0"/>
              </a:rPr>
              <a:t>Kalina w ukrajinském slovníku </a:t>
            </a:r>
            <a:r>
              <a:rPr lang="hr-HR" sz="2000" b="1" dirty="0" smtClean="0">
                <a:effectLst/>
                <a:latin typeface="Times New Roman" panose="02020603050405020304" pitchFamily="18" charset="0"/>
                <a:ea typeface="Calibri" panose="020F0502020204030204" pitchFamily="34" charset="0"/>
                <a:cs typeface="Times New Roman" panose="02020603050405020304" pitchFamily="18" charset="0"/>
              </a:rPr>
              <a:t>(V. Żajworonka</a:t>
            </a:r>
            <a:r>
              <a:rPr lang="hr-HR" sz="2000" b="1"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ct val="115000"/>
              </a:lnSpc>
              <a:spcAft>
                <a:spcPts val="1000"/>
              </a:spcAft>
              <a:buNone/>
            </a:pPr>
            <a:endParaRPr lang="hr-HR"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hr-HR" sz="1800" b="1" dirty="0">
                <a:effectLst/>
                <a:latin typeface="Times New Roman" panose="02020603050405020304" pitchFamily="18" charset="0"/>
                <a:ea typeface="Calibri" panose="020F0502020204030204" pitchFamily="34" charset="0"/>
                <a:cs typeface="Times New Roman" panose="02020603050405020304" pitchFamily="18" charset="0"/>
              </a:rPr>
              <a:t>symbol:</a:t>
            </a:r>
          </a:p>
          <a:p>
            <a:pPr algn="just">
              <a:spcBef>
                <a:spcPts val="0"/>
              </a:spcBef>
            </a:pPr>
            <a:r>
              <a:rPr lang="hr-HR" sz="1800" dirty="0">
                <a:latin typeface="Times New Roman" panose="02020603050405020304" pitchFamily="18" charset="0"/>
                <a:cs typeface="Times New Roman" panose="02020603050405020304" pitchFamily="18" charset="0"/>
              </a:rPr>
              <a:t>slunce, ohně a všeho, co je </a:t>
            </a:r>
            <a:r>
              <a:rPr lang="hr-HR" sz="1800" dirty="0" smtClean="0">
                <a:latin typeface="Times New Roman" panose="02020603050405020304" pitchFamily="18" charset="0"/>
                <a:cs typeface="Times New Roman" panose="02020603050405020304" pitchFamily="18" charset="0"/>
              </a:rPr>
              <a:t>červené</a:t>
            </a:r>
            <a:endParaRPr lang="hr-HR" sz="1800" dirty="0">
              <a:latin typeface="Times New Roman" panose="02020603050405020304" pitchFamily="18" charset="0"/>
              <a:cs typeface="Times New Roman" panose="02020603050405020304" pitchFamily="18" charset="0"/>
            </a:endParaRPr>
          </a:p>
          <a:p>
            <a:pPr algn="just">
              <a:spcBef>
                <a:spcPts val="0"/>
              </a:spcBef>
            </a:pPr>
            <a:r>
              <a:rPr lang="hr-HR" sz="1800" dirty="0">
                <a:latin typeface="Times New Roman" panose="02020603050405020304" pitchFamily="18" charset="0"/>
                <a:cs typeface="Times New Roman" panose="02020603050405020304" pitchFamily="18" charset="0"/>
              </a:rPr>
              <a:t>krásy, radosti a dokonalosti</a:t>
            </a:r>
          </a:p>
          <a:p>
            <a:pPr algn="just">
              <a:lnSpc>
                <a:spcPct val="107000"/>
              </a:lnSpc>
              <a:spcBef>
                <a:spcPts val="0"/>
              </a:spcBef>
              <a:spcAft>
                <a:spcPts val="800"/>
              </a:spcAft>
            </a:pPr>
            <a:r>
              <a:rPr lang="cs-CZ" sz="1800" dirty="0">
                <a:latin typeface="Times New Roman" panose="02020603050405020304" pitchFamily="18" charset="0"/>
                <a:cs typeface="Times New Roman" panose="02020603050405020304" pitchFamily="18" charset="0"/>
              </a:rPr>
              <a:t>ženy v plné síle, jejího duchovního života, panenství, krásy, lásky, manželství, radosti i smutku</a:t>
            </a:r>
            <a:endParaRPr lang="hr-HR" sz="1800" dirty="0">
              <a:latin typeface="Times New Roman" panose="02020603050405020304" pitchFamily="18" charset="0"/>
              <a:cs typeface="Times New Roman" panose="02020603050405020304" pitchFamily="18" charset="0"/>
            </a:endParaRPr>
          </a:p>
          <a:p>
            <a:pPr algn="just">
              <a:spcBef>
                <a:spcPts val="0"/>
              </a:spcBef>
            </a:pPr>
            <a:r>
              <a:rPr lang="cs-CZ" altLang="cs-CZ" sz="1800" dirty="0">
                <a:latin typeface="Times New Roman" panose="02020603050405020304" pitchFamily="18" charset="0"/>
                <a:cs typeface="Times New Roman" panose="02020603050405020304" pitchFamily="18" charset="0"/>
              </a:rPr>
              <a:t>používá se při křestním rituálu (při křtu žena dávala hostům svazky kaliny, aby bylo dítě zdravé) </a:t>
            </a:r>
            <a:endParaRPr lang="hr-HR" sz="1800" dirty="0">
              <a:latin typeface="Times New Roman" panose="02020603050405020304" pitchFamily="18" charset="0"/>
              <a:cs typeface="Times New Roman" panose="02020603050405020304" pitchFamily="18" charset="0"/>
            </a:endParaRPr>
          </a:p>
          <a:p>
            <a:pPr algn="just">
              <a:spcBef>
                <a:spcPts val="0"/>
              </a:spcBef>
            </a:pPr>
            <a:r>
              <a:rPr lang="hr-HR" sz="1800" dirty="0">
                <a:latin typeface="Times New Roman" panose="02020603050405020304" pitchFamily="18" charset="0"/>
                <a:cs typeface="Times New Roman" panose="02020603050405020304" pitchFamily="18" charset="0"/>
              </a:rPr>
              <a:t>ve svatebním obřadu:  </a:t>
            </a:r>
            <a:r>
              <a:rPr lang="cs-CZ" altLang="cs-CZ" sz="1800" dirty="0">
                <a:latin typeface="Times New Roman" panose="02020603050405020304" pitchFamily="18" charset="0"/>
                <a:cs typeface="Times New Roman" panose="02020603050405020304" pitchFamily="18" charset="0"/>
              </a:rPr>
              <a:t>ozdoba nevěstiných šatů, </a:t>
            </a:r>
            <a:r>
              <a:rPr lang="cs-CZ" altLang="cs-CZ" sz="1800" dirty="0" err="1" smtClean="0">
                <a:latin typeface="Times New Roman" panose="02020603050405020304" pitchFamily="18" charset="0"/>
                <a:cs typeface="Times New Roman" panose="02020603050405020304" pitchFamily="18" charset="0"/>
              </a:rPr>
              <a:t>korovaje</a:t>
            </a:r>
            <a:r>
              <a:rPr lang="cs-CZ" altLang="cs-CZ" sz="1800" dirty="0" smtClean="0">
                <a:latin typeface="Times New Roman" panose="02020603050405020304" pitchFamily="18" charset="0"/>
                <a:cs typeface="Times New Roman" panose="02020603050405020304" pitchFamily="18" charset="0"/>
              </a:rPr>
              <a:t> (svatebního koláče) </a:t>
            </a:r>
            <a:r>
              <a:rPr lang="cs-CZ" altLang="cs-CZ" sz="1800" dirty="0">
                <a:latin typeface="Times New Roman" panose="02020603050405020304" pitchFamily="18" charset="0"/>
                <a:cs typeface="Times New Roman" panose="02020603050405020304" pitchFamily="18" charset="0"/>
              </a:rPr>
              <a:t>a svatebního prutu, svatebního vínku </a:t>
            </a:r>
          </a:p>
          <a:p>
            <a:pPr algn="just">
              <a:spcBef>
                <a:spcPts val="0"/>
              </a:spcBef>
            </a:pPr>
            <a:r>
              <a:rPr lang="hr-HR" sz="1800" dirty="0">
                <a:latin typeface="Times New Roman" panose="02020603050405020304" pitchFamily="18" charset="0"/>
                <a:cs typeface="Times New Roman" panose="02020603050405020304" pitchFamily="18" charset="0"/>
              </a:rPr>
              <a:t>název košile po první svatební noci </a:t>
            </a:r>
          </a:p>
          <a:p>
            <a:pPr algn="just">
              <a:spcBef>
                <a:spcPts val="0"/>
              </a:spcBef>
            </a:pPr>
            <a:r>
              <a:rPr lang="hr-HR" sz="1800" i="1" dirty="0">
                <a:latin typeface="Times New Roman" panose="02020603050405020304" pitchFamily="18" charset="0"/>
                <a:cs typeface="Times New Roman" panose="02020603050405020304" pitchFamily="18" charset="0"/>
              </a:rPr>
              <a:t>zgubić / stracić kalinę </a:t>
            </a:r>
            <a:r>
              <a:rPr lang="hr-HR" sz="1800" dirty="0">
                <a:latin typeface="Times New Roman" panose="02020603050405020304" pitchFamily="18" charset="0"/>
                <a:cs typeface="Times New Roman" panose="02020603050405020304" pitchFamily="18" charset="0"/>
              </a:rPr>
              <a:t>– ztratit kalinu – je  totéž co ztratit panenství, nevinnost; </a:t>
            </a:r>
            <a:r>
              <a:rPr lang="hr-HR" sz="1800" i="1" dirty="0">
                <a:latin typeface="Times New Roman" panose="02020603050405020304" pitchFamily="18" charset="0"/>
                <a:cs typeface="Times New Roman" panose="02020603050405020304" pitchFamily="18" charset="0"/>
              </a:rPr>
              <a:t>łamać kalinę </a:t>
            </a:r>
            <a:r>
              <a:rPr lang="hr-HR" sz="1800" dirty="0">
                <a:latin typeface="Times New Roman" panose="02020603050405020304" pitchFamily="18" charset="0"/>
                <a:cs typeface="Times New Roman" panose="02020603050405020304" pitchFamily="18" charset="0"/>
              </a:rPr>
              <a:t>– </a:t>
            </a:r>
            <a:r>
              <a:rPr lang="hr-HR" sz="1800" dirty="0" smtClean="0">
                <a:latin typeface="Times New Roman" panose="02020603050405020304" pitchFamily="18" charset="0"/>
                <a:cs typeface="Times New Roman" panose="02020603050405020304" pitchFamily="18" charset="0"/>
              </a:rPr>
              <a:t>lámat </a:t>
            </a:r>
            <a:r>
              <a:rPr lang="hr-HR" sz="1800" dirty="0">
                <a:latin typeface="Times New Roman" panose="02020603050405020304" pitchFamily="18" charset="0"/>
                <a:cs typeface="Times New Roman" panose="02020603050405020304" pitchFamily="18" charset="0"/>
              </a:rPr>
              <a:t>kalinu – zbavit panenství; </a:t>
            </a:r>
            <a:r>
              <a:rPr lang="hr-HR" sz="1800" i="1" dirty="0">
                <a:latin typeface="Times New Roman" panose="02020603050405020304" pitchFamily="18" charset="0"/>
                <a:cs typeface="Times New Roman" panose="02020603050405020304" pitchFamily="18" charset="0"/>
              </a:rPr>
              <a:t>chodzić po kalinowym moście </a:t>
            </a:r>
            <a:r>
              <a:rPr lang="hr-HR" sz="1800" dirty="0">
                <a:latin typeface="Times New Roman" panose="02020603050405020304" pitchFamily="18" charset="0"/>
                <a:cs typeface="Times New Roman" panose="02020603050405020304" pitchFamily="18" charset="0"/>
              </a:rPr>
              <a:t>– chodit po kalinovém mostě – poznat fyzickou lásku; k</a:t>
            </a:r>
            <a:r>
              <a:rPr lang="cs-CZ" altLang="cs-CZ" sz="1800" dirty="0">
                <a:latin typeface="Times New Roman" panose="02020603050405020304" pitchFamily="18" charset="0"/>
                <a:cs typeface="Times New Roman" panose="02020603050405020304" pitchFamily="18" charset="0"/>
              </a:rPr>
              <a:t>věty kaliny visící dolů jsou znamením smutku </a:t>
            </a:r>
            <a:endParaRPr lang="hr-HR" sz="1800" dirty="0">
              <a:latin typeface="Times New Roman" panose="02020603050405020304" pitchFamily="18" charset="0"/>
              <a:cs typeface="Times New Roman" panose="02020603050405020304" pitchFamily="18" charset="0"/>
            </a:endParaRPr>
          </a:p>
          <a:p>
            <a:pPr algn="just">
              <a:spcBef>
                <a:spcPts val="0"/>
              </a:spcBef>
            </a:pPr>
            <a:r>
              <a:rPr lang="hr-HR" sz="1800" dirty="0">
                <a:latin typeface="Times New Roman" panose="02020603050405020304" pitchFamily="18" charset="0"/>
                <a:ea typeface="Calibri" panose="020F0502020204030204" pitchFamily="34" charset="0"/>
                <a:cs typeface="Times New Roman" panose="02020603050405020304" pitchFamily="18" charset="0"/>
              </a:rPr>
              <a:t>č</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ervená kalina je symbolem krvi prolité ve válce</a:t>
            </a:r>
          </a:p>
          <a:p>
            <a:pPr algn="just">
              <a:spcBef>
                <a:spcPts val="0"/>
              </a:spcBef>
            </a:pPr>
            <a:r>
              <a:rPr lang="hr-HR" sz="1800" dirty="0">
                <a:latin typeface="Times New Roman" panose="02020603050405020304" pitchFamily="18" charset="0"/>
                <a:ea typeface="Calibri" panose="020F0502020204030204" pitchFamily="34" charset="0"/>
                <a:cs typeface="Times New Roman" panose="02020603050405020304" pitchFamily="18" charset="0"/>
              </a:rPr>
              <a:t>kalina a </a:t>
            </a:r>
            <a:r>
              <a:rPr lang="hr-HR" sz="1800" dirty="0" smtClean="0">
                <a:latin typeface="Times New Roman" panose="02020603050405020304" pitchFamily="18" charset="0"/>
                <a:ea typeface="Calibri" panose="020F0502020204030204" pitchFamily="34" charset="0"/>
                <a:cs typeface="Times New Roman" panose="02020603050405020304" pitchFamily="18" charset="0"/>
              </a:rPr>
              <a:t>kozák: kozák </a:t>
            </a:r>
            <a:r>
              <a:rPr lang="hr-HR" sz="1800" dirty="0">
                <a:latin typeface="Times New Roman" panose="02020603050405020304" pitchFamily="18" charset="0"/>
                <a:ea typeface="Calibri" panose="020F0502020204030204" pitchFamily="34" charset="0"/>
                <a:cs typeface="Times New Roman" panose="02020603050405020304" pitchFamily="18" charset="0"/>
              </a:rPr>
              <a:t>káže, aby mu na hrob zasadili kalinu</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až padne v boji</a:t>
            </a:r>
          </a:p>
          <a:p>
            <a:pPr algn="just">
              <a:spcBef>
                <a:spcPts val="0"/>
              </a:spcBef>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symbol Ukrajiny </a:t>
            </a:r>
            <a:r>
              <a:rPr lang="hr-HR" sz="1800" dirty="0">
                <a:latin typeface="Times New Roman" panose="02020603050405020304" pitchFamily="18" charset="0"/>
                <a:ea typeface="Calibri" panose="020F0502020204030204" pitchFamily="34" charset="0"/>
                <a:cs typeface="Times New Roman" panose="02020603050405020304" pitchFamily="18" charset="0"/>
              </a:rPr>
              <a:t>a</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její nelehké historie</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sz="1800" dirty="0"/>
          </a:p>
        </p:txBody>
      </p:sp>
      <p:pic>
        <p:nvPicPr>
          <p:cNvPr id="4" name="Picture 2" descr="Kalina koralowa – właściwości, działanie i zastosowanie medyczne - KtoMaLek">
            <a:extLst>
              <a:ext uri="{FF2B5EF4-FFF2-40B4-BE49-F238E27FC236}">
                <a16:creationId xmlns:a16="http://schemas.microsoft.com/office/drawing/2014/main" id="{CD8D4DA4-8DD8-0202-F741-E5351ACD58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404664"/>
            <a:ext cx="2757051" cy="1877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144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A49FBE1-203A-76AA-CE55-9AA6820349F1}"/>
              </a:ext>
            </a:extLst>
          </p:cNvPr>
          <p:cNvSpPr>
            <a:spLocks noGrp="1"/>
          </p:cNvSpPr>
          <p:nvPr>
            <p:ph idx="1"/>
          </p:nvPr>
        </p:nvSpPr>
        <p:spPr>
          <a:xfrm>
            <a:off x="179512" y="0"/>
            <a:ext cx="8208912" cy="6597352"/>
          </a:xfrm>
        </p:spPr>
        <p:txBody>
          <a:bodyPr>
            <a:normAutofit lnSpcReduction="10000"/>
          </a:bodyPr>
          <a:lstStyle/>
          <a:p>
            <a:pPr marL="0" indent="0">
              <a:buNone/>
            </a:pPr>
            <a:r>
              <a:rPr lang="pl-PL"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ctr">
              <a:spcBef>
                <a:spcPts val="0"/>
              </a:spcBef>
              <a:buNone/>
            </a:pP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Jaké předpoklady </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mají být spojeny s</a:t>
            </a:r>
            <a:r>
              <a:rPr lang="pl-PL"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komparacemi, </a:t>
            </a:r>
          </a:p>
          <a:p>
            <a:pPr marL="0" indent="0" algn="ctr">
              <a:spcBef>
                <a:spcPts val="0"/>
              </a:spcBef>
              <a:buNone/>
            </a:pP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neboli z čeho by měla vycházet</a:t>
            </a:r>
            <a:endParaRPr lang="pl-PL"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spcBef>
                <a:spcPts val="0"/>
              </a:spcBef>
              <a:buNone/>
            </a:pPr>
            <a:r>
              <a:rPr lang="pl-PL"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optimální etnolingvistcká komparace?</a:t>
            </a:r>
            <a:endParaRPr lang="pl-PL" sz="24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sz="2400" dirty="0"/>
          </a:p>
          <a:p>
            <a:pPr>
              <a:spcBef>
                <a:spcPts val="0"/>
              </a:spcBef>
              <a:buAutoNum type="arabicPeriod"/>
            </a:pPr>
            <a:r>
              <a:rPr lang="hr-HR" sz="2000" dirty="0">
                <a:effectLst/>
                <a:latin typeface="Times New Roman" panose="02020603050405020304" pitchFamily="18" charset="0"/>
                <a:ea typeface="Calibri" panose="020F0502020204030204" pitchFamily="34" charset="0"/>
              </a:rPr>
              <a:t>analogická materiálová základna,</a:t>
            </a:r>
          </a:p>
          <a:p>
            <a:pPr>
              <a:spcBef>
                <a:spcPts val="0"/>
              </a:spcBef>
              <a:buAutoNum type="arabicPeriod"/>
            </a:pPr>
            <a:r>
              <a:rPr lang="hr-HR" sz="2000" dirty="0">
                <a:latin typeface="Times New Roman" panose="02020603050405020304" pitchFamily="18" charset="0"/>
                <a:ea typeface="Calibri" panose="020F0502020204030204" pitchFamily="34" charset="0"/>
              </a:rPr>
              <a:t>z</a:t>
            </a:r>
            <a:r>
              <a:rPr lang="hr-HR" sz="2000" dirty="0">
                <a:effectLst/>
                <a:latin typeface="Times New Roman" panose="02020603050405020304" pitchFamily="18" charset="0"/>
                <a:ea typeface="Calibri" panose="020F0502020204030204" pitchFamily="34" charset="0"/>
              </a:rPr>
              <a:t>acházení s týmiž pojmovými nástroji,</a:t>
            </a:r>
          </a:p>
          <a:p>
            <a:pPr>
              <a:spcBef>
                <a:spcPts val="0"/>
              </a:spcBef>
              <a:buAutoNum type="arabicPeriod"/>
            </a:pPr>
            <a:r>
              <a:rPr lang="hr-HR" sz="2000" dirty="0">
                <a:latin typeface="Times New Roman" panose="02020603050405020304" pitchFamily="18" charset="0"/>
                <a:ea typeface="Calibri" panose="020F0502020204030204" pitchFamily="34" charset="0"/>
              </a:rPr>
              <a:t>užívání podobného způsobu popisu</a:t>
            </a:r>
            <a:r>
              <a:rPr lang="hr-HR" sz="2000" dirty="0">
                <a:effectLst/>
                <a:latin typeface="Times New Roman" panose="02020603050405020304" pitchFamily="18" charset="0"/>
                <a:ea typeface="Calibri" panose="020F0502020204030204" pitchFamily="34" charset="0"/>
              </a:rPr>
              <a:t> – „separačního” (izolujícího) anebo „holistického” (</a:t>
            </a:r>
            <a:r>
              <a:rPr lang="hr-HR" sz="2000" dirty="0">
                <a:latin typeface="Times New Roman" panose="02020603050405020304" pitchFamily="18" charset="0"/>
                <a:ea typeface="Calibri" panose="020F0502020204030204" pitchFamily="34" charset="0"/>
              </a:rPr>
              <a:t>integrovaného</a:t>
            </a:r>
            <a:r>
              <a:rPr lang="hr-HR" sz="2000" dirty="0">
                <a:effectLst/>
                <a:latin typeface="Times New Roman" panose="02020603050405020304" pitchFamily="18" charset="0"/>
                <a:ea typeface="Calibri" panose="020F0502020204030204" pitchFamily="34" charset="0"/>
              </a:rPr>
              <a:t>),</a:t>
            </a:r>
          </a:p>
          <a:p>
            <a:pPr>
              <a:spcBef>
                <a:spcPts val="0"/>
              </a:spcBef>
              <a:buAutoNum type="arabicPeriod"/>
            </a:pPr>
            <a:r>
              <a:rPr lang="hr-HR" sz="2000" dirty="0">
                <a:latin typeface="Times New Roman" panose="02020603050405020304" pitchFamily="18" charset="0"/>
                <a:ea typeface="Calibri" panose="020F0502020204030204" pitchFamily="34" charset="0"/>
              </a:rPr>
              <a:t>zaměření popisu na jedno ze tří možných řešení </a:t>
            </a:r>
            <a:r>
              <a:rPr lang="pl-P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pl-PL"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srov</a:t>
            </a:r>
            <a:r>
              <a:rPr lang="pl-P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Bartmiński 2022):</a:t>
            </a:r>
          </a:p>
          <a:p>
            <a:pPr marL="0" indent="0">
              <a:spcBef>
                <a:spcPts val="0"/>
              </a:spcBef>
              <a:buNone/>
            </a:pPr>
            <a:endParaRPr lang="pl-P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49580" indent="269875" algn="just">
              <a:spcBef>
                <a:spcPts val="0"/>
              </a:spcBef>
            </a:pPr>
            <a:r>
              <a:rPr lang="cs-CZ" sz="2000" dirty="0">
                <a:latin typeface="Times New Roman" panose="02020603050405020304" pitchFamily="18" charset="0"/>
                <a:ea typeface="Times New Roman" panose="02020603050405020304" pitchFamily="18" charset="0"/>
              </a:rPr>
              <a:t>vztažení popisu k jednomu vybranému jazyku, který může představovat základ pro porovnání</a:t>
            </a:r>
            <a:r>
              <a:rPr lang="pl-PL" sz="2000" dirty="0">
                <a:latin typeface="Times New Roman" panose="02020603050405020304" pitchFamily="18" charset="0"/>
                <a:ea typeface="Times New Roman" panose="02020603050405020304" pitchFamily="18" charset="0"/>
              </a:rPr>
              <a:t> </a:t>
            </a:r>
            <a:r>
              <a:rPr lang="pl-PL" sz="2000" spc="0" dirty="0">
                <a:effectLst/>
                <a:latin typeface="Times New Roman" panose="02020603050405020304" pitchFamily="18" charset="0"/>
                <a:ea typeface="Times New Roman" panose="02020603050405020304" pitchFamily="18" charset="0"/>
              </a:rPr>
              <a:t>(takovýmto vzorem pro koncept </a:t>
            </a:r>
            <a:r>
              <a:rPr lang="pl-PL" sz="2000" cap="small" spc="0" dirty="0">
                <a:effectLst/>
                <a:latin typeface="Times New Roman" panose="02020603050405020304" pitchFamily="18" charset="0"/>
                <a:ea typeface="Times New Roman" panose="02020603050405020304" pitchFamily="18" charset="0"/>
              </a:rPr>
              <a:t>ojczyzna</a:t>
            </a:r>
            <a:r>
              <a:rPr lang="pl-PL" sz="2000" spc="0" dirty="0">
                <a:effectLst/>
                <a:latin typeface="Times New Roman" panose="02020603050405020304" pitchFamily="18" charset="0"/>
                <a:ea typeface="Times New Roman" panose="02020603050405020304" pitchFamily="18" charset="0"/>
              </a:rPr>
              <a:t> byla lat. </a:t>
            </a:r>
            <a:r>
              <a:rPr lang="x-none" sz="2000" cap="small" spc="0" dirty="0">
                <a:effectLst/>
                <a:latin typeface="Times New Roman" panose="02020603050405020304" pitchFamily="18" charset="0"/>
                <a:ea typeface="Times New Roman" panose="02020603050405020304" pitchFamily="18" charset="0"/>
              </a:rPr>
              <a:t>patria</a:t>
            </a:r>
            <a:r>
              <a:rPr lang="pl-PL" sz="2000" cap="small" spc="0" dirty="0">
                <a:effectLst/>
                <a:latin typeface="Times New Roman" panose="02020603050405020304" pitchFamily="18" charset="0"/>
                <a:ea typeface="Times New Roman" panose="02020603050405020304" pitchFamily="18" charset="0"/>
              </a:rPr>
              <a:t>)</a:t>
            </a:r>
            <a:r>
              <a:rPr lang="x-none" sz="2000" spc="0" dirty="0">
                <a:effectLst/>
                <a:latin typeface="Times New Roman" panose="02020603050405020304" pitchFamily="18" charset="0"/>
                <a:ea typeface="Times New Roman" panose="02020603050405020304" pitchFamily="18" charset="0"/>
              </a:rPr>
              <a:t>; </a:t>
            </a:r>
            <a:endParaRPr lang="pl-PL" sz="2000" spc="20" dirty="0">
              <a:effectLst/>
              <a:latin typeface="Times New Roman" panose="02020603050405020304" pitchFamily="18" charset="0"/>
              <a:ea typeface="Times New Roman" panose="02020603050405020304" pitchFamily="18" charset="0"/>
            </a:endParaRPr>
          </a:p>
          <a:p>
            <a:pPr marL="449580" indent="269875" algn="just">
              <a:spcBef>
                <a:spcPts val="0"/>
              </a:spcBef>
            </a:pPr>
            <a:r>
              <a:rPr lang="cs-CZ" sz="2000" spc="0" dirty="0">
                <a:effectLst/>
                <a:latin typeface="Times New Roman" panose="02020603050405020304" pitchFamily="18" charset="0"/>
                <a:ea typeface="Times New Roman" panose="02020603050405020304" pitchFamily="18" charset="0"/>
              </a:rPr>
              <a:t>vztažení popisu k </a:t>
            </a:r>
            <a:r>
              <a:rPr lang="cs-CZ" sz="2000" spc="0" dirty="0" smtClean="0">
                <a:effectLst/>
                <a:latin typeface="Times New Roman" panose="02020603050405020304" pitchFamily="18" charset="0"/>
                <a:ea typeface="Times New Roman" panose="02020603050405020304" pitchFamily="18" charset="0"/>
              </a:rPr>
              <a:t>nejjednodušším a </a:t>
            </a:r>
            <a:r>
              <a:rPr lang="cs-CZ" sz="2000" dirty="0">
                <a:latin typeface="Times New Roman" panose="02020603050405020304" pitchFamily="18" charset="0"/>
                <a:ea typeface="Times New Roman" panose="02020603050405020304" pitchFamily="18" charset="0"/>
              </a:rPr>
              <a:t>univerzálním sémantickým jednotkám</a:t>
            </a:r>
            <a:r>
              <a:rPr lang="x-none" sz="2000" spc="0" dirty="0">
                <a:effectLst/>
                <a:latin typeface="Times New Roman" panose="02020603050405020304" pitchFamily="18" charset="0"/>
                <a:ea typeface="Times New Roman" panose="02020603050405020304" pitchFamily="18" charset="0"/>
              </a:rPr>
              <a:t>, z</a:t>
            </a:r>
            <a:r>
              <a:rPr lang="cs-CZ" sz="2000" spc="0" dirty="0">
                <a:effectLst/>
                <a:latin typeface="Times New Roman" panose="02020603050405020304" pitchFamily="18" charset="0"/>
                <a:ea typeface="Times New Roman" panose="02020603050405020304" pitchFamily="18" charset="0"/>
              </a:rPr>
              <a:t> </a:t>
            </a:r>
            <a:r>
              <a:rPr lang="cs-CZ" sz="2000" dirty="0">
                <a:latin typeface="Times New Roman" panose="02020603050405020304" pitchFamily="18" charset="0"/>
                <a:ea typeface="Times New Roman" panose="02020603050405020304" pitchFamily="18" charset="0"/>
              </a:rPr>
              <a:t>nichž jsou tvořeny</a:t>
            </a:r>
            <a:r>
              <a:rPr lang="x-none" sz="2000" spc="0" dirty="0">
                <a:effectLst/>
                <a:latin typeface="Times New Roman" panose="02020603050405020304" pitchFamily="18" charset="0"/>
                <a:ea typeface="Times New Roman" panose="02020603050405020304" pitchFamily="18" charset="0"/>
              </a:rPr>
              <a:t> </a:t>
            </a:r>
            <a:r>
              <a:rPr lang="cs-CZ" sz="2000" spc="0" dirty="0">
                <a:effectLst/>
                <a:latin typeface="Times New Roman" panose="02020603050405020304" pitchFamily="18" charset="0"/>
                <a:ea typeface="Times New Roman" panose="02020603050405020304" pitchFamily="18" charset="0"/>
              </a:rPr>
              <a:t>různé národně-kulturní kombinace </a:t>
            </a:r>
            <a:r>
              <a:rPr lang="x-none" sz="2000" spc="0" dirty="0">
                <a:effectLst/>
                <a:latin typeface="Times New Roman" panose="02020603050405020304" pitchFamily="18" charset="0"/>
                <a:ea typeface="Times New Roman" panose="02020603050405020304" pitchFamily="18" charset="0"/>
              </a:rPr>
              <a:t>(</a:t>
            </a:r>
            <a:r>
              <a:rPr lang="cs-CZ" sz="2000" spc="0" dirty="0">
                <a:effectLst/>
                <a:latin typeface="Times New Roman" panose="02020603050405020304" pitchFamily="18" charset="0"/>
                <a:ea typeface="Times New Roman" panose="02020603050405020304" pitchFamily="18" charset="0"/>
              </a:rPr>
              <a:t>využití „přirozeného sémantického metajazyka“</a:t>
            </a:r>
            <a:r>
              <a:rPr lang="x-none" sz="2000" spc="0" dirty="0">
                <a:effectLst/>
                <a:latin typeface="Times New Roman" panose="02020603050405020304" pitchFamily="18" charset="0"/>
                <a:ea typeface="Times New Roman" panose="02020603050405020304" pitchFamily="18" charset="0"/>
              </a:rPr>
              <a:t>, </a:t>
            </a:r>
            <a:r>
              <a:rPr lang="pl-PL" sz="2000" dirty="0">
                <a:latin typeface="Times New Roman" panose="02020603050405020304" pitchFamily="18" charset="0"/>
                <a:ea typeface="Times New Roman" panose="02020603050405020304" pitchFamily="18" charset="0"/>
              </a:rPr>
              <a:t>srov.</a:t>
            </a:r>
            <a:r>
              <a:rPr lang="pl-PL" sz="2000" spc="0" dirty="0">
                <a:effectLst/>
                <a:latin typeface="Times New Roman" panose="02020603050405020304" pitchFamily="18" charset="0"/>
                <a:ea typeface="Times New Roman" panose="02020603050405020304" pitchFamily="18" charset="0"/>
              </a:rPr>
              <a:t> </a:t>
            </a:r>
            <a:r>
              <a:rPr lang="x-none" sz="2000" spc="0" dirty="0">
                <a:effectLst/>
                <a:latin typeface="Times New Roman" panose="02020603050405020304" pitchFamily="18" charset="0"/>
                <a:ea typeface="Times New Roman" panose="02020603050405020304" pitchFamily="18" charset="0"/>
              </a:rPr>
              <a:t>Wierzbicka</a:t>
            </a:r>
            <a:r>
              <a:rPr lang="pl-PL" sz="2000" spc="0" dirty="0">
                <a:effectLst/>
                <a:latin typeface="Times New Roman" panose="02020603050405020304" pitchFamily="18" charset="0"/>
                <a:ea typeface="Times New Roman" panose="02020603050405020304" pitchFamily="18" charset="0"/>
              </a:rPr>
              <a:t> 1985)</a:t>
            </a:r>
            <a:r>
              <a:rPr lang="x-none" sz="2000" spc="0" dirty="0">
                <a:effectLst/>
                <a:latin typeface="Times New Roman" panose="02020603050405020304" pitchFamily="18" charset="0"/>
                <a:ea typeface="Times New Roman" panose="02020603050405020304" pitchFamily="18" charset="0"/>
              </a:rPr>
              <a:t>; </a:t>
            </a:r>
            <a:endParaRPr lang="pl-PL" sz="2000" spc="20" dirty="0">
              <a:effectLst/>
              <a:latin typeface="Times New Roman" panose="02020603050405020304" pitchFamily="18" charset="0"/>
              <a:ea typeface="Times New Roman" panose="02020603050405020304" pitchFamily="18" charset="0"/>
            </a:endParaRPr>
          </a:p>
          <a:p>
            <a:pPr marL="449580" indent="269875" algn="just">
              <a:spcBef>
                <a:spcPts val="0"/>
              </a:spcBef>
            </a:pPr>
            <a:r>
              <a:rPr lang="cs-CZ" sz="2000" dirty="0">
                <a:latin typeface="Times New Roman" panose="02020603050405020304" pitchFamily="18" charset="0"/>
                <a:ea typeface="Times New Roman" panose="02020603050405020304" pitchFamily="18" charset="0"/>
              </a:rPr>
              <a:t>v</a:t>
            </a:r>
            <a:r>
              <a:rPr lang="cs-CZ" sz="2000" spc="0" dirty="0">
                <a:effectLst/>
                <a:latin typeface="Times New Roman" panose="02020603050405020304" pitchFamily="18" charset="0"/>
                <a:ea typeface="Times New Roman" panose="02020603050405020304" pitchFamily="18" charset="0"/>
              </a:rPr>
              <a:t>ztažení národních </a:t>
            </a:r>
            <a:r>
              <a:rPr lang="cs-CZ" sz="2000" dirty="0">
                <a:latin typeface="Times New Roman" panose="02020603050405020304" pitchFamily="18" charset="0"/>
                <a:ea typeface="Times New Roman" panose="02020603050405020304" pitchFamily="18" charset="0"/>
              </a:rPr>
              <a:t>obrazů ke společnému invariantu, který lze odvodit  z mnoha souběžných podrobných popisů</a:t>
            </a:r>
            <a:r>
              <a:rPr lang="x-none" sz="2000" spc="0" dirty="0">
                <a:effectLst/>
                <a:latin typeface="Times New Roman" panose="02020603050405020304" pitchFamily="18" charset="0"/>
                <a:ea typeface="Times New Roman" panose="02020603050405020304" pitchFamily="18" charset="0"/>
              </a:rPr>
              <a:t>, </a:t>
            </a:r>
            <a:r>
              <a:rPr lang="pl-PL" sz="2000" spc="0" dirty="0">
                <a:effectLst/>
                <a:latin typeface="Times New Roman" panose="02020603050405020304" pitchFamily="18" charset="0"/>
                <a:ea typeface="Times New Roman" panose="02020603050405020304" pitchFamily="18" charset="0"/>
              </a:rPr>
              <a:t>tento </a:t>
            </a:r>
            <a:r>
              <a:rPr lang="x-none" sz="2000" spc="0" dirty="0">
                <a:effectLst/>
                <a:latin typeface="Times New Roman" panose="02020603050405020304" pitchFamily="18" charset="0"/>
                <a:ea typeface="Times New Roman" panose="02020603050405020304" pitchFamily="18" charset="0"/>
              </a:rPr>
              <a:t>in</a:t>
            </a:r>
            <a:r>
              <a:rPr lang="cs-CZ" sz="2000" spc="0" dirty="0" err="1">
                <a:effectLst/>
                <a:latin typeface="Times New Roman" panose="02020603050405020304" pitchFamily="18" charset="0"/>
                <a:ea typeface="Times New Roman" panose="02020603050405020304" pitchFamily="18" charset="0"/>
              </a:rPr>
              <a:t>va</a:t>
            </a:r>
            <a:r>
              <a:rPr lang="x-none" sz="2000" spc="0" dirty="0">
                <a:effectLst/>
                <a:latin typeface="Times New Roman" panose="02020603050405020304" pitchFamily="18" charset="0"/>
                <a:ea typeface="Times New Roman" panose="02020603050405020304" pitchFamily="18" charset="0"/>
              </a:rPr>
              <a:t>riant </a:t>
            </a:r>
            <a:r>
              <a:rPr lang="cs-CZ" sz="2000" spc="0" dirty="0">
                <a:effectLst/>
                <a:latin typeface="Times New Roman" panose="02020603050405020304" pitchFamily="18" charset="0"/>
                <a:ea typeface="Times New Roman" panose="02020603050405020304" pitchFamily="18" charset="0"/>
              </a:rPr>
              <a:t>může představovat pozadí pro další podrobné popisy</a:t>
            </a:r>
            <a:r>
              <a:rPr lang="x-none" sz="2000" spc="0" dirty="0">
                <a:effectLst/>
                <a:latin typeface="Times New Roman" panose="02020603050405020304" pitchFamily="18" charset="0"/>
                <a:ea typeface="Times New Roman" panose="02020603050405020304" pitchFamily="18" charset="0"/>
              </a:rPr>
              <a:t> </a:t>
            </a:r>
            <a:r>
              <a:rPr lang="pl-PL" sz="2000" spc="0" dirty="0">
                <a:effectLst/>
                <a:latin typeface="Times New Roman" panose="02020603050405020304" pitchFamily="18" charset="0"/>
                <a:ea typeface="Times New Roman" panose="02020603050405020304" pitchFamily="18" charset="0"/>
              </a:rPr>
              <a:t>(</a:t>
            </a:r>
            <a:r>
              <a:rPr lang="pl-PL" sz="2000" dirty="0">
                <a:latin typeface="Times New Roman" panose="02020603050405020304" pitchFamily="18" charset="0"/>
                <a:ea typeface="Times New Roman" panose="02020603050405020304" pitchFamily="18" charset="0"/>
              </a:rPr>
              <a:t>srov</a:t>
            </a:r>
            <a:r>
              <a:rPr lang="pl-PL" sz="2000" spc="0" dirty="0">
                <a:effectLst/>
                <a:latin typeface="Times New Roman" panose="02020603050405020304" pitchFamily="18" charset="0"/>
                <a:ea typeface="Times New Roman" panose="02020603050405020304" pitchFamily="18" charset="0"/>
              </a:rPr>
              <a:t>. </a:t>
            </a:r>
            <a:r>
              <a:rPr lang="x-none" sz="2000" spc="0" dirty="0">
                <a:effectLst/>
                <a:latin typeface="Times New Roman" panose="02020603050405020304" pitchFamily="18" charset="0"/>
                <a:ea typeface="Times New Roman" panose="02020603050405020304" pitchFamily="18" charset="0"/>
              </a:rPr>
              <a:t>Grzegorczykowa</a:t>
            </a:r>
            <a:r>
              <a:rPr lang="pl-PL" sz="2000" spc="0" dirty="0">
                <a:effectLst/>
                <a:latin typeface="Times New Roman" panose="02020603050405020304" pitchFamily="18" charset="0"/>
                <a:ea typeface="Times New Roman" panose="02020603050405020304" pitchFamily="18" charset="0"/>
              </a:rPr>
              <a:t> </a:t>
            </a:r>
            <a:r>
              <a:rPr lang="x-none" sz="2000" spc="0" dirty="0">
                <a:effectLst/>
                <a:latin typeface="Times New Roman" panose="02020603050405020304" pitchFamily="18" charset="0"/>
                <a:ea typeface="Times New Roman" panose="02020603050405020304" pitchFamily="18" charset="0"/>
              </a:rPr>
              <a:t>2011).</a:t>
            </a:r>
            <a:endParaRPr lang="pl-PL" sz="2000" spc="20" dirty="0">
              <a:effectLst/>
              <a:latin typeface="Times New Roman" panose="02020603050405020304" pitchFamily="18" charset="0"/>
              <a:ea typeface="Times New Roman" panose="02020603050405020304" pitchFamily="18" charset="0"/>
            </a:endParaRPr>
          </a:p>
          <a:p>
            <a:pPr marL="0" indent="0">
              <a:buNone/>
            </a:pPr>
            <a:endParaRPr lang="pl-PL" sz="2400" dirty="0"/>
          </a:p>
        </p:txBody>
      </p:sp>
    </p:spTree>
    <p:extLst>
      <p:ext uri="{BB962C8B-B14F-4D97-AF65-F5344CB8AC3E}">
        <p14:creationId xmlns:p14="http://schemas.microsoft.com/office/powerpoint/2010/main" val="1696664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0"/>
            <a:ext cx="9144000" cy="6858000"/>
          </a:xfrm>
        </p:spPr>
        <p:txBody>
          <a:bodyPr/>
          <a:lstStyle/>
          <a:p>
            <a:pPr marL="0" indent="0" algn="ctr">
              <a:buNone/>
            </a:pPr>
            <a:endParaRPr lang="pl-PL" b="1" dirty="0"/>
          </a:p>
          <a:p>
            <a:pPr marL="0" indent="0" algn="ctr">
              <a:buNone/>
            </a:pPr>
            <a:endParaRPr lang="pl-PL" b="1" dirty="0"/>
          </a:p>
          <a:p>
            <a:pPr marL="0" indent="0" algn="ctr">
              <a:buNone/>
            </a:pPr>
            <a:r>
              <a:rPr lang="pl-PL" sz="3600" b="1" dirty="0"/>
              <a:t>Dziękuję za uwagę! / Díky za pozornost!</a:t>
            </a:r>
          </a:p>
        </p:txBody>
      </p:sp>
      <p:pic>
        <p:nvPicPr>
          <p:cNvPr id="1032" name="Picture 8" descr="Wydział - Filologiczny - Wydziały - Strona główna UMCS">
            <a:extLst>
              <a:ext uri="{FF2B5EF4-FFF2-40B4-BE49-F238E27FC236}">
                <a16:creationId xmlns:a16="http://schemas.microsoft.com/office/drawing/2014/main" id="{633A1C8F-9BF4-06FC-DF18-2884E32033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92896"/>
            <a:ext cx="9144000" cy="4355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0495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61BF157-492D-25BB-5E55-6EFAAA213236}"/>
              </a:ext>
            </a:extLst>
          </p:cNvPr>
          <p:cNvSpPr>
            <a:spLocks noGrp="1" noChangeArrowheads="1"/>
          </p:cNvSpPr>
          <p:nvPr>
            <p:ph idx="1"/>
          </p:nvPr>
        </p:nvSpPr>
        <p:spPr bwMode="auto">
          <a:xfrm>
            <a:off x="179512" y="272658"/>
            <a:ext cx="8712968" cy="628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indent="0" algn="just" fontAlgn="base">
              <a:lnSpc>
                <a:spcPct val="110000"/>
              </a:lnSpc>
              <a:spcBef>
                <a:spcPts val="0"/>
              </a:spcBef>
              <a:spcAft>
                <a:spcPct val="0"/>
              </a:spcAft>
              <a:buClrTx/>
              <a:buSzTx/>
              <a:buNone/>
              <a:tabLst/>
            </a:pPr>
            <a:r>
              <a:rPr lang="cs-CZ" altLang="cs-CZ" sz="2400" b="1" dirty="0" smtClean="0"/>
              <a:t>Různé </a:t>
            </a:r>
            <a:r>
              <a:rPr lang="cs-CZ" altLang="cs-CZ" sz="2400" b="1" dirty="0"/>
              <a:t>názvy téže disciplíny a jejich vnitřní forma </a:t>
            </a:r>
          </a:p>
          <a:p>
            <a:pPr marR="0" lvl="0" indent="0" algn="just" fontAlgn="base">
              <a:lnSpc>
                <a:spcPct val="110000"/>
              </a:lnSpc>
              <a:spcBef>
                <a:spcPts val="0"/>
              </a:spcBef>
              <a:spcAft>
                <a:spcPct val="0"/>
              </a:spcAft>
              <a:buClrTx/>
              <a:buSzTx/>
              <a:buNone/>
              <a:tabLst/>
            </a:pPr>
            <a:endParaRPr lang="cs-CZ" altLang="cs-CZ" sz="1800" i="1" dirty="0">
              <a:latin typeface="Times New Roman" panose="02020603050405020304" pitchFamily="18" charset="0"/>
              <a:ea typeface="Calibri" panose="020F0502020204030204" pitchFamily="34" charset="0"/>
              <a:cs typeface="Times New Roman" panose="02020603050405020304" pitchFamily="18" charset="0"/>
            </a:endParaRPr>
          </a:p>
          <a:p>
            <a:pPr marR="0" lvl="0" indent="0" algn="just" fontAlgn="base">
              <a:lnSpc>
                <a:spcPct val="110000"/>
              </a:lnSpc>
              <a:spcBef>
                <a:spcPts val="0"/>
              </a:spcBef>
              <a:spcAft>
                <a:spcPct val="0"/>
              </a:spcAft>
              <a:buClrTx/>
              <a:buSzTx/>
              <a:buNone/>
              <a:tabLst/>
            </a:pPr>
            <a:r>
              <a:rPr lang="cs-CZ" altLang="cs-CZ" sz="1800" i="1" dirty="0">
                <a:latin typeface="Times New Roman" panose="02020603050405020304" pitchFamily="18" charset="0"/>
                <a:ea typeface="Calibri" panose="020F0502020204030204" pitchFamily="34" charset="0"/>
                <a:cs typeface="Times New Roman" panose="02020603050405020304" pitchFamily="18" charset="0"/>
              </a:rPr>
              <a:t>kulturní lingvistika </a:t>
            </a:r>
          </a:p>
          <a:p>
            <a:pPr marR="0" lvl="0" indent="0" algn="just" fontAlgn="base">
              <a:lnSpc>
                <a:spcPct val="110000"/>
              </a:lnSpc>
              <a:spcBef>
                <a:spcPts val="0"/>
              </a:spcBef>
              <a:spcAft>
                <a:spcPct val="0"/>
              </a:spcAft>
              <a:buClrTx/>
              <a:buSzTx/>
              <a:buNone/>
              <a:tabLst/>
            </a:pPr>
            <a:r>
              <a:rPr lang="cs-CZ" altLang="cs-CZ" sz="1800" i="1" dirty="0">
                <a:latin typeface="Times New Roman" panose="02020603050405020304" pitchFamily="18" charset="0"/>
                <a:ea typeface="Calibri" panose="020F0502020204030204" pitchFamily="34" charset="0"/>
                <a:cs typeface="Times New Roman" panose="02020603050405020304" pitchFamily="18" charset="0"/>
              </a:rPr>
              <a:t>antropologická lingvistika </a:t>
            </a:r>
          </a:p>
          <a:p>
            <a:pPr marR="0" lvl="0" indent="0" algn="just" fontAlgn="base">
              <a:lnSpc>
                <a:spcPct val="110000"/>
              </a:lnSpc>
              <a:spcBef>
                <a:spcPts val="0"/>
              </a:spcBef>
              <a:spcAft>
                <a:spcPct val="0"/>
              </a:spcAft>
              <a:buClrTx/>
              <a:buSzTx/>
              <a:buNone/>
              <a:tabLst/>
            </a:pPr>
            <a:r>
              <a:rPr lang="cs-CZ" altLang="cs-CZ" sz="1800" i="1" dirty="0">
                <a:latin typeface="Times New Roman" panose="02020603050405020304" pitchFamily="18" charset="0"/>
                <a:ea typeface="Calibri" panose="020F0502020204030204" pitchFamily="34" charset="0"/>
                <a:cs typeface="Times New Roman" panose="02020603050405020304" pitchFamily="18" charset="0"/>
              </a:rPr>
              <a:t>antropologická jazykověda </a:t>
            </a:r>
          </a:p>
          <a:p>
            <a:pPr marR="0" lvl="0" indent="0" algn="just" fontAlgn="base">
              <a:lnSpc>
                <a:spcPct val="110000"/>
              </a:lnSpc>
              <a:spcBef>
                <a:spcPts val="0"/>
              </a:spcBef>
              <a:spcAft>
                <a:spcPct val="0"/>
              </a:spcAft>
              <a:buClrTx/>
              <a:buSzTx/>
              <a:buNone/>
              <a:tabLst/>
            </a:pPr>
            <a:r>
              <a:rPr lang="cs-CZ" altLang="cs-CZ" sz="1800" i="1" dirty="0">
                <a:latin typeface="Times New Roman" panose="02020603050405020304" pitchFamily="18" charset="0"/>
                <a:ea typeface="Calibri" panose="020F0502020204030204" pitchFamily="34" charset="0"/>
                <a:cs typeface="Times New Roman" panose="02020603050405020304" pitchFamily="18" charset="0"/>
              </a:rPr>
              <a:t>antropologická a kulturní lingvistika </a:t>
            </a:r>
          </a:p>
          <a:p>
            <a:pPr marR="0" lvl="0" indent="0" algn="just" fontAlgn="base">
              <a:lnSpc>
                <a:spcPct val="110000"/>
              </a:lnSpc>
              <a:spcBef>
                <a:spcPts val="0"/>
              </a:spcBef>
              <a:spcAft>
                <a:spcPct val="0"/>
              </a:spcAft>
              <a:buClrTx/>
              <a:buSzTx/>
              <a:buNone/>
              <a:tabLst/>
            </a:pPr>
            <a:r>
              <a:rPr lang="cs-CZ" altLang="cs-CZ" sz="1800" i="1" dirty="0">
                <a:latin typeface="Times New Roman" panose="02020603050405020304" pitchFamily="18" charset="0"/>
                <a:ea typeface="Calibri" panose="020F0502020204030204" pitchFamily="34" charset="0"/>
                <a:cs typeface="Times New Roman" panose="02020603050405020304" pitchFamily="18" charset="0"/>
              </a:rPr>
              <a:t>etnolingvistika</a:t>
            </a:r>
          </a:p>
          <a:p>
            <a:pPr marR="0" lvl="0" indent="0" algn="just" fontAlgn="base">
              <a:lnSpc>
                <a:spcPct val="110000"/>
              </a:lnSpc>
              <a:spcBef>
                <a:spcPts val="0"/>
              </a:spcBef>
              <a:spcAft>
                <a:spcPct val="0"/>
              </a:spcAft>
              <a:buClrTx/>
              <a:buSzTx/>
              <a:buNone/>
              <a:tabLst/>
            </a:pPr>
            <a:r>
              <a:rPr lang="cs-CZ" altLang="cs-CZ" sz="1800" dirty="0">
                <a:latin typeface="Times New Roman" panose="02020603050405020304" pitchFamily="18" charset="0"/>
                <a:ea typeface="Calibri" panose="020F0502020204030204" pitchFamily="34" charset="0"/>
                <a:cs typeface="Times New Roman" panose="02020603050405020304" pitchFamily="18" charset="0"/>
              </a:rPr>
              <a:t>(</a:t>
            </a:r>
            <a:r>
              <a:rPr lang="cs-CZ" altLang="cs-CZ" sz="1800" dirty="0" err="1">
                <a:latin typeface="Times New Roman" panose="02020603050405020304" pitchFamily="18" charset="0"/>
                <a:ea typeface="Calibri" panose="020F0502020204030204" pitchFamily="34" charset="0"/>
                <a:cs typeface="Times New Roman" panose="02020603050405020304" pitchFamily="18" charset="0"/>
              </a:rPr>
              <a:t>Anusiewicz</a:t>
            </a:r>
            <a:r>
              <a:rPr lang="cs-CZ" altLang="cs-CZ" sz="1800" dirty="0">
                <a:latin typeface="Times New Roman" panose="02020603050405020304" pitchFamily="18" charset="0"/>
                <a:ea typeface="Calibri" panose="020F0502020204030204" pitchFamily="34" charset="0"/>
                <a:cs typeface="Times New Roman" panose="02020603050405020304" pitchFamily="18" charset="0"/>
              </a:rPr>
              <a:t> 1995; </a:t>
            </a:r>
            <a:r>
              <a:rPr lang="cs-CZ" altLang="cs-CZ" sz="1800" dirty="0" err="1">
                <a:latin typeface="Times New Roman" panose="02020603050405020304" pitchFamily="18" charset="0"/>
                <a:ea typeface="Calibri" panose="020F0502020204030204" pitchFamily="34" charset="0"/>
                <a:cs typeface="Times New Roman" panose="02020603050405020304" pitchFamily="18" charset="0"/>
              </a:rPr>
              <a:t>Bartmiński</a:t>
            </a:r>
            <a:r>
              <a:rPr lang="cs-CZ" altLang="cs-CZ" sz="1800" dirty="0">
                <a:latin typeface="Times New Roman" panose="02020603050405020304" pitchFamily="18" charset="0"/>
                <a:ea typeface="Calibri" panose="020F0502020204030204" pitchFamily="34" charset="0"/>
                <a:cs typeface="Times New Roman" panose="02020603050405020304" pitchFamily="18" charset="0"/>
              </a:rPr>
              <a:t> 2006a).</a:t>
            </a:r>
          </a:p>
          <a:p>
            <a:pPr marR="0" lvl="0" indent="0" algn="just" fontAlgn="base">
              <a:lnSpc>
                <a:spcPct val="110000"/>
              </a:lnSpc>
              <a:spcBef>
                <a:spcPts val="0"/>
              </a:spcBef>
              <a:spcAft>
                <a:spcPct val="0"/>
              </a:spcAft>
              <a:buClrTx/>
              <a:buSzTx/>
              <a:buNone/>
              <a:tabLst/>
            </a:pPr>
            <a:endParaRPr lang="cs-CZ" altLang="cs-CZ" sz="1800" dirty="0">
              <a:latin typeface="Times New Roman" panose="02020603050405020304" pitchFamily="18" charset="0"/>
              <a:ea typeface="Calibri" panose="020F0502020204030204" pitchFamily="34" charset="0"/>
              <a:cs typeface="Times New Roman" panose="02020603050405020304" pitchFamily="18" charset="0"/>
            </a:endParaRPr>
          </a:p>
          <a:p>
            <a:pPr indent="0" fontAlgn="base">
              <a:lnSpc>
                <a:spcPct val="110000"/>
              </a:lnSpc>
              <a:spcBef>
                <a:spcPts val="0"/>
              </a:spcBef>
              <a:spcAft>
                <a:spcPct val="0"/>
              </a:spcAft>
              <a:buNone/>
            </a:pPr>
            <a:r>
              <a:rPr lang="hr-HR" sz="1800" b="1" dirty="0">
                <a:latin typeface="Times New Roman" panose="02020603050405020304" pitchFamily="18" charset="0"/>
                <a:ea typeface="Calibri" panose="020F0502020204030204" pitchFamily="34" charset="0"/>
                <a:cs typeface="Times New Roman" panose="02020603050405020304" pitchFamily="18" charset="0"/>
              </a:rPr>
              <a:t>V německém jazykovém okruhu: </a:t>
            </a:r>
            <a:r>
              <a:rPr lang="hr-HR" sz="1800" i="1" dirty="0">
                <a:latin typeface="Times New Roman" panose="02020603050405020304" pitchFamily="18" charset="0"/>
                <a:ea typeface="Calibri" panose="020F0502020204030204" pitchFamily="34" charset="0"/>
                <a:cs typeface="Times New Roman" panose="02020603050405020304" pitchFamily="18" charset="0"/>
              </a:rPr>
              <a:t>kuturwissenschaftlichte Linguistik, antropologische Linguistik, linguistische Antropologie</a:t>
            </a:r>
            <a:r>
              <a:rPr lang="hr-HR" sz="1800" dirty="0">
                <a:latin typeface="Times New Roman" panose="02020603050405020304" pitchFamily="18" charset="0"/>
                <a:ea typeface="Calibri" panose="020F0502020204030204" pitchFamily="34" charset="0"/>
                <a:cs typeface="Times New Roman" panose="02020603050405020304" pitchFamily="18" charset="0"/>
              </a:rPr>
              <a:t>, </a:t>
            </a:r>
            <a:r>
              <a:rPr lang="hr-HR" sz="1800" i="1" dirty="0">
                <a:latin typeface="Times New Roman" panose="02020603050405020304" pitchFamily="18" charset="0"/>
                <a:ea typeface="Calibri" panose="020F0502020204030204" pitchFamily="34" charset="0"/>
                <a:cs typeface="Times New Roman" panose="02020603050405020304" pitchFamily="18" charset="0"/>
              </a:rPr>
              <a:t>anthropocentrische Kulturologie</a:t>
            </a:r>
            <a:r>
              <a:rPr lang="hr-HR" sz="1800" dirty="0">
                <a:latin typeface="Times New Roman" panose="02020603050405020304" pitchFamily="18" charset="0"/>
                <a:ea typeface="Calibri" panose="020F0502020204030204" pitchFamily="34" charset="0"/>
                <a:cs typeface="Times New Roman" panose="02020603050405020304" pitchFamily="18" charset="0"/>
              </a:rPr>
              <a:t>, </a:t>
            </a:r>
            <a:r>
              <a:rPr lang="hr-HR" sz="1800" i="1" dirty="0">
                <a:latin typeface="Times New Roman" panose="02020603050405020304" pitchFamily="18" charset="0"/>
                <a:ea typeface="Calibri" panose="020F0502020204030204" pitchFamily="34" charset="0"/>
                <a:cs typeface="Times New Roman" panose="02020603050405020304" pitchFamily="18" charset="0"/>
              </a:rPr>
              <a:t>linguistische Kulturanalyse, kulturanalytische Linguistik</a:t>
            </a:r>
            <a:r>
              <a:rPr lang="hr-HR" sz="1800" dirty="0">
                <a:latin typeface="Times New Roman" panose="02020603050405020304" pitchFamily="18" charset="0"/>
                <a:ea typeface="Calibri" panose="020F0502020204030204" pitchFamily="34" charset="0"/>
                <a:cs typeface="Times New Roman" panose="02020603050405020304" pitchFamily="18" charset="0"/>
              </a:rPr>
              <a:t>, </a:t>
            </a:r>
            <a:r>
              <a:rPr lang="hr-HR" sz="1800" i="1" dirty="0">
                <a:latin typeface="Times New Roman" panose="02020603050405020304" pitchFamily="18" charset="0"/>
                <a:ea typeface="Calibri" panose="020F0502020204030204" pitchFamily="34" charset="0"/>
                <a:cs typeface="Times New Roman" panose="02020603050405020304" pitchFamily="18" charset="0"/>
              </a:rPr>
              <a:t>kultursensitive Linguistik</a:t>
            </a:r>
            <a:r>
              <a:rPr lang="hr-HR" sz="1800" dirty="0">
                <a:latin typeface="Times New Roman" panose="02020603050405020304" pitchFamily="18" charset="0"/>
                <a:ea typeface="Calibri" panose="020F0502020204030204" pitchFamily="34" charset="0"/>
                <a:cs typeface="Times New Roman" panose="02020603050405020304" pitchFamily="18" charset="0"/>
              </a:rPr>
              <a:t>, řidčeji též </a:t>
            </a:r>
            <a:r>
              <a:rPr lang="hr-HR" sz="1800" i="1" dirty="0">
                <a:latin typeface="Times New Roman" panose="02020603050405020304" pitchFamily="18" charset="0"/>
                <a:ea typeface="Calibri" panose="020F0502020204030204" pitchFamily="34" charset="0"/>
                <a:cs typeface="Times New Roman" panose="02020603050405020304" pitchFamily="18" charset="0"/>
              </a:rPr>
              <a:t>Ethnolinguistik </a:t>
            </a:r>
            <a:r>
              <a:rPr lang="hr-HR" sz="1800" dirty="0">
                <a:latin typeface="Times New Roman" panose="02020603050405020304" pitchFamily="18" charset="0"/>
                <a:ea typeface="Calibri" panose="020F0502020204030204" pitchFamily="34" charset="0"/>
                <a:cs typeface="Times New Roman" panose="02020603050405020304" pitchFamily="18" charset="0"/>
              </a:rPr>
              <a:t>nebo </a:t>
            </a:r>
            <a:r>
              <a:rPr lang="hr-HR" sz="1800" i="1" dirty="0">
                <a:latin typeface="Times New Roman" panose="02020603050405020304" pitchFamily="18" charset="0"/>
                <a:ea typeface="Calibri" panose="020F0502020204030204" pitchFamily="34" charset="0"/>
                <a:cs typeface="Times New Roman" panose="02020603050405020304" pitchFamily="18" charset="0"/>
              </a:rPr>
              <a:t>interkulturelle Linguistik.</a:t>
            </a:r>
          </a:p>
          <a:p>
            <a:pPr indent="0" fontAlgn="base">
              <a:lnSpc>
                <a:spcPct val="110000"/>
              </a:lnSpc>
              <a:spcBef>
                <a:spcPts val="0"/>
              </a:spcBef>
              <a:spcAft>
                <a:spcPct val="0"/>
              </a:spcAft>
              <a:buNone/>
            </a:pPr>
            <a:endParaRPr lang="hr-HR" sz="1800" dirty="0">
              <a:latin typeface="Times New Roman" panose="02020603050405020304" pitchFamily="18" charset="0"/>
              <a:ea typeface="Calibri" panose="020F0502020204030204" pitchFamily="34" charset="0"/>
              <a:cs typeface="Times New Roman" panose="02020603050405020304" pitchFamily="18" charset="0"/>
            </a:endParaRPr>
          </a:p>
          <a:p>
            <a:pPr indent="0" fontAlgn="base">
              <a:lnSpc>
                <a:spcPct val="110000"/>
              </a:lnSpc>
              <a:spcBef>
                <a:spcPts val="0"/>
              </a:spcBef>
              <a:spcAft>
                <a:spcPct val="0"/>
              </a:spcAft>
              <a:buNone/>
            </a:pPr>
            <a:r>
              <a:rPr lang="hr-HR" sz="1800" b="1" dirty="0">
                <a:latin typeface="Times New Roman" panose="02020603050405020304" pitchFamily="18" charset="0"/>
                <a:ea typeface="Calibri" panose="020F0502020204030204" pitchFamily="34" charset="0"/>
                <a:cs typeface="Times New Roman" panose="02020603050405020304" pitchFamily="18" charset="0"/>
              </a:rPr>
              <a:t>Na anglickém jazykovém základě: </a:t>
            </a:r>
            <a:r>
              <a:rPr lang="hr-HR" sz="1800" i="1" dirty="0">
                <a:latin typeface="Times New Roman" panose="02020603050405020304" pitchFamily="18" charset="0"/>
                <a:ea typeface="Calibri" panose="020F0502020204030204" pitchFamily="34" charset="0"/>
                <a:cs typeface="Times New Roman" panose="02020603050405020304" pitchFamily="18" charset="0"/>
              </a:rPr>
              <a:t>intercultural communications, antropological linguistics, antropology, etnolinguistics, linguistic anthropology</a:t>
            </a:r>
            <a:r>
              <a:rPr lang="hr-HR" sz="1800" dirty="0">
                <a:latin typeface="Times New Roman" panose="02020603050405020304" pitchFamily="18" charset="0"/>
                <a:ea typeface="Calibri" panose="020F0502020204030204" pitchFamily="34" charset="0"/>
                <a:cs typeface="Times New Roman" panose="02020603050405020304" pitchFamily="18" charset="0"/>
              </a:rPr>
              <a:t>, řidčeji </a:t>
            </a:r>
            <a:r>
              <a:rPr lang="hr-HR" sz="1800" i="1" dirty="0">
                <a:latin typeface="Times New Roman" panose="02020603050405020304" pitchFamily="18" charset="0"/>
                <a:ea typeface="Calibri" panose="020F0502020204030204" pitchFamily="34" charset="0"/>
                <a:cs typeface="Times New Roman" panose="02020603050405020304" pitchFamily="18" charset="0"/>
              </a:rPr>
              <a:t>anthropological linguistics</a:t>
            </a:r>
            <a:r>
              <a:rPr lang="hr-HR" sz="1800" dirty="0">
                <a:latin typeface="Times New Roman" panose="02020603050405020304" pitchFamily="18" charset="0"/>
                <a:ea typeface="Calibri" panose="020F0502020204030204" pitchFamily="34" charset="0"/>
                <a:cs typeface="Times New Roman" panose="02020603050405020304" pitchFamily="18" charset="0"/>
              </a:rPr>
              <a:t> nebo </a:t>
            </a:r>
            <a:r>
              <a:rPr lang="hr-HR" sz="1800" i="1" dirty="0">
                <a:latin typeface="Times New Roman" panose="02020603050405020304" pitchFamily="18" charset="0"/>
                <a:ea typeface="Calibri" panose="020F0502020204030204" pitchFamily="34" charset="0"/>
                <a:cs typeface="Times New Roman" panose="02020603050405020304" pitchFamily="18" charset="0"/>
              </a:rPr>
              <a:t>cultural linguistics </a:t>
            </a:r>
            <a:r>
              <a:rPr lang="hr-HR" sz="1800" dirty="0">
                <a:latin typeface="Times New Roman" panose="02020603050405020304" pitchFamily="18" charset="0"/>
                <a:ea typeface="Calibri" panose="020F0502020204030204" pitchFamily="34" charset="0"/>
                <a:cs typeface="Times New Roman" panose="02020603050405020304" pitchFamily="18" charset="0"/>
              </a:rPr>
              <a:t>(srov. Czachur 2017: 7-8; Głaz 2015, 2018).</a:t>
            </a:r>
          </a:p>
          <a:p>
            <a:pPr indent="0" fontAlgn="base">
              <a:lnSpc>
                <a:spcPct val="110000"/>
              </a:lnSpc>
              <a:spcBef>
                <a:spcPts val="0"/>
              </a:spcBef>
              <a:spcAft>
                <a:spcPct val="0"/>
              </a:spcAft>
              <a:buNone/>
            </a:pPr>
            <a:endParaRPr lang="hr-HR" sz="1800" dirty="0">
              <a:latin typeface="Times New Roman" panose="02020603050405020304" pitchFamily="18" charset="0"/>
              <a:ea typeface="Calibri" panose="020F0502020204030204" pitchFamily="34" charset="0"/>
              <a:cs typeface="Times New Roman" panose="02020603050405020304" pitchFamily="18" charset="0"/>
            </a:endParaRPr>
          </a:p>
          <a:p>
            <a:pPr indent="0" fontAlgn="base">
              <a:lnSpc>
                <a:spcPct val="110000"/>
              </a:lnSpc>
              <a:spcBef>
                <a:spcPts val="0"/>
              </a:spcBef>
              <a:spcAft>
                <a:spcPct val="0"/>
              </a:spcAft>
              <a:buNone/>
            </a:pPr>
            <a:r>
              <a:rPr lang="hr-HR" sz="1800" b="1" dirty="0">
                <a:latin typeface="Times New Roman" panose="02020603050405020304" pitchFamily="18" charset="0"/>
                <a:ea typeface="Calibri" panose="020F0502020204030204" pitchFamily="34" charset="0"/>
                <a:cs typeface="Times New Roman" panose="02020603050405020304" pitchFamily="18" charset="0"/>
              </a:rPr>
              <a:t>Na ruském jazykovém základě: </a:t>
            </a:r>
            <a:r>
              <a:rPr lang="hr-HR" sz="1800" i="1" dirty="0">
                <a:latin typeface="Times New Roman" panose="02020603050405020304" pitchFamily="18" charset="0"/>
                <a:ea typeface="Calibri" panose="020F0502020204030204" pitchFamily="34" charset="0"/>
                <a:cs typeface="Times New Roman" panose="02020603050405020304" pitchFamily="18" charset="0"/>
              </a:rPr>
              <a:t>etnolingvistika,</a:t>
            </a:r>
            <a:r>
              <a:rPr lang="hr-HR" sz="1800" dirty="0">
                <a:latin typeface="Times New Roman" panose="02020603050405020304" pitchFamily="18" charset="0"/>
                <a:ea typeface="Calibri" panose="020F0502020204030204" pitchFamily="34" charset="0"/>
                <a:cs typeface="Times New Roman" panose="02020603050405020304" pitchFamily="18" charset="0"/>
              </a:rPr>
              <a:t> </a:t>
            </a:r>
            <a:r>
              <a:rPr lang="hr-HR" sz="1800" i="1" dirty="0">
                <a:latin typeface="Times New Roman" panose="02020603050405020304" pitchFamily="18" charset="0"/>
                <a:ea typeface="Calibri" panose="020F0502020204030204" pitchFamily="34" charset="0"/>
                <a:cs typeface="Times New Roman" panose="02020603050405020304" pitchFamily="18" charset="0"/>
              </a:rPr>
              <a:t>lingvokul’turologija</a:t>
            </a:r>
            <a:r>
              <a:rPr lang="hr-HR" sz="1800" dirty="0">
                <a:latin typeface="Times New Roman" panose="02020603050405020304" pitchFamily="18" charset="0"/>
                <a:ea typeface="Calibri" panose="020F0502020204030204" pitchFamily="34" charset="0"/>
                <a:cs typeface="Times New Roman" panose="02020603050405020304" pitchFamily="18" charset="0"/>
              </a:rPr>
              <a:t>, </a:t>
            </a:r>
            <a:r>
              <a:rPr lang="hr-HR" sz="1800" i="1" dirty="0">
                <a:latin typeface="Times New Roman" panose="02020603050405020304" pitchFamily="18" charset="0"/>
                <a:ea typeface="Calibri" panose="020F0502020204030204" pitchFamily="34" charset="0"/>
                <a:cs typeface="Times New Roman" panose="02020603050405020304" pitchFamily="18" charset="0"/>
              </a:rPr>
              <a:t>antropologičeskaja lingvistika</a:t>
            </a:r>
            <a:r>
              <a:rPr lang="hr-HR" sz="1800" dirty="0">
                <a:latin typeface="Times New Roman" panose="02020603050405020304" pitchFamily="18" charset="0"/>
                <a:ea typeface="Calibri" panose="020F0502020204030204" pitchFamily="34" charset="0"/>
                <a:cs typeface="Times New Roman" panose="02020603050405020304" pitchFamily="18" charset="0"/>
              </a:rPr>
              <a:t>, </a:t>
            </a:r>
            <a:r>
              <a:rPr lang="hr-HR" sz="1800" i="1" dirty="0">
                <a:latin typeface="Times New Roman" panose="02020603050405020304" pitchFamily="18" charset="0"/>
                <a:ea typeface="Calibri" panose="020F0502020204030204" pitchFamily="34" charset="0"/>
                <a:cs typeface="Times New Roman" panose="02020603050405020304" pitchFamily="18" charset="0"/>
              </a:rPr>
              <a:t>lingvističeskaja antropologija</a:t>
            </a:r>
            <a:r>
              <a:rPr lang="hr-HR" sz="1800" dirty="0">
                <a:latin typeface="Times New Roman" panose="02020603050405020304" pitchFamily="18" charset="0"/>
                <a:ea typeface="Calibri" panose="020F0502020204030204" pitchFamily="34" charset="0"/>
                <a:cs typeface="Times New Roman" panose="02020603050405020304" pitchFamily="18" charset="0"/>
              </a:rPr>
              <a:t> (Rudenko 2014: 5). </a:t>
            </a:r>
            <a:endParaRPr lang="pl-PL" sz="2400" dirty="0"/>
          </a:p>
        </p:txBody>
      </p:sp>
      <p:sp>
        <p:nvSpPr>
          <p:cNvPr id="8" name="Rectangle 4">
            <a:extLst>
              <a:ext uri="{FF2B5EF4-FFF2-40B4-BE49-F238E27FC236}">
                <a16:creationId xmlns:a16="http://schemas.microsoft.com/office/drawing/2014/main" id="{B8EBE29B-9DCB-B098-8531-AABBF7C1B1C3}"/>
              </a:ext>
            </a:extLst>
          </p:cNvPr>
          <p:cNvSpPr>
            <a:spLocks noChangeArrowheads="1"/>
          </p:cNvSpPr>
          <p:nvPr/>
        </p:nvSpPr>
        <p:spPr bwMode="auto">
          <a:xfrm>
            <a:off x="-118783" y="-246221"/>
            <a:ext cx="23756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000" b="0" i="0" u="none" strike="noStrike" cap="none" normalizeH="0" baseline="0" dirty="0">
                <a:ln>
                  <a:noFill/>
                </a:ln>
                <a:solidFill>
                  <a:schemeClr val="tx1"/>
                </a:solidFill>
                <a:effectLst/>
                <a:latin typeface="Arial Unicode MS"/>
              </a:rPr>
              <a:t>:</a:t>
            </a:r>
            <a:r>
              <a:rPr kumimoji="0" lang="cs-CZ" altLang="cs-CZ" sz="600" b="0" i="0" u="none" strike="noStrike" cap="none" normalizeH="0" baseline="0" dirty="0">
                <a:ln>
                  <a:noFill/>
                </a:ln>
                <a:solidFill>
                  <a:schemeClr val="tx1"/>
                </a:solidFill>
                <a:effectLst/>
              </a:rPr>
              <a:t> </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38122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965E0D5D-E663-6492-1F80-484154B01B81}"/>
              </a:ext>
            </a:extLst>
          </p:cNvPr>
          <p:cNvSpPr>
            <a:spLocks noGrp="1"/>
          </p:cNvSpPr>
          <p:nvPr>
            <p:ph idx="1"/>
          </p:nvPr>
        </p:nvSpPr>
        <p:spPr>
          <a:xfrm>
            <a:off x="323528" y="404664"/>
            <a:ext cx="8496944" cy="6192688"/>
          </a:xfrm>
        </p:spPr>
        <p:txBody>
          <a:bodyPr>
            <a:normAutofit fontScale="62500" lnSpcReduction="20000"/>
          </a:bodyPr>
          <a:lstStyle/>
          <a:p>
            <a:pPr indent="0" algn="just">
              <a:lnSpc>
                <a:spcPct val="115000"/>
              </a:lnSpc>
              <a:spcAft>
                <a:spcPts val="1000"/>
              </a:spcAft>
              <a:buNone/>
            </a:pPr>
            <a:r>
              <a:rPr lang="hr-HR" b="1" dirty="0">
                <a:effectLst/>
                <a:latin typeface="Times New Roman" panose="02020603050405020304" pitchFamily="18" charset="0"/>
                <a:ea typeface="Calibri" panose="020F0502020204030204" pitchFamily="34" charset="0"/>
                <a:cs typeface="Times New Roman" panose="02020603050405020304" pitchFamily="18" charset="0"/>
              </a:rPr>
              <a:t>Název disciplíny a profilování výzkumného předmětu etnolingvistiky </a:t>
            </a:r>
          </a:p>
          <a:p>
            <a:pPr indent="0" algn="just">
              <a:lnSpc>
                <a:spcPct val="115000"/>
              </a:lnSpc>
              <a:spcAft>
                <a:spcPts val="1000"/>
              </a:spcAft>
              <a:buNone/>
            </a:pPr>
            <a:endParaRPr lang="hr-HR" sz="26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a:lnSpc>
                <a:spcPct val="115000"/>
              </a:lnSpc>
              <a:spcAft>
                <a:spcPts val="1000"/>
              </a:spcAft>
              <a:buFont typeface="Wingdings" panose="05000000000000000000" pitchFamily="2" charset="2"/>
              <a:buChar char="è"/>
            </a:pPr>
            <a:r>
              <a:rPr lang="hr-HR" sz="2600" b="1" i="1" dirty="0">
                <a:latin typeface="Times New Roman" panose="02020603050405020304" pitchFamily="18" charset="0"/>
                <a:ea typeface="Calibri" panose="020F0502020204030204" pitchFamily="34" charset="0"/>
                <a:cs typeface="Times New Roman" panose="02020603050405020304" pitchFamily="18" charset="0"/>
              </a:rPr>
              <a:t>Kulturní lingvistika</a:t>
            </a:r>
            <a:r>
              <a:rPr lang="hr-HR" sz="26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600" dirty="0">
                <a:latin typeface="Times New Roman" panose="02020603050405020304" pitchFamily="18" charset="0"/>
                <a:cs typeface="Times New Roman" panose="02020603050405020304" pitchFamily="18" charset="0"/>
              </a:rPr>
              <a:t>předmět zkoumání je zaměřen na vztah jazyk : kultura – jazyk je složkou kultury, jejím interpretem</a:t>
            </a:r>
            <a:endParaRPr lang="pl-PL"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15000"/>
              </a:lnSpc>
              <a:spcAft>
                <a:spcPts val="1000"/>
              </a:spcAft>
              <a:buFont typeface="Wingdings" panose="05000000000000000000" pitchFamily="2" charset="2"/>
              <a:buChar char="è"/>
            </a:pPr>
            <a:r>
              <a:rPr lang="hr-HR" sz="2600" b="1" i="1" dirty="0">
                <a:latin typeface="Times New Roman" panose="02020603050405020304" pitchFamily="18" charset="0"/>
                <a:ea typeface="Calibri" panose="020F0502020204030204" pitchFamily="34" charset="0"/>
                <a:cs typeface="Times New Roman" panose="02020603050405020304" pitchFamily="18" charset="0"/>
              </a:rPr>
              <a:t>Antropologická lingvistika</a:t>
            </a:r>
            <a:r>
              <a:rPr lang="hr-HR" sz="2600" dirty="0">
                <a:effectLst/>
                <a:latin typeface="Times New Roman" panose="02020603050405020304" pitchFamily="18" charset="0"/>
                <a:ea typeface="Calibri" panose="020F0502020204030204" pitchFamily="34" charset="0"/>
                <a:cs typeface="Times New Roman" panose="02020603050405020304" pitchFamily="18" charset="0"/>
              </a:rPr>
              <a:t> – předmětem zkoumání je obraz člověka odhalený v jazyce </a:t>
            </a:r>
          </a:p>
          <a:p>
            <a:pPr marL="685800" algn="just">
              <a:lnSpc>
                <a:spcPct val="115000"/>
              </a:lnSpc>
              <a:spcAft>
                <a:spcPts val="1000"/>
              </a:spcAft>
              <a:buFont typeface="Wingdings" panose="05000000000000000000" pitchFamily="2" charset="2"/>
              <a:buChar char="è"/>
            </a:pPr>
            <a:r>
              <a:rPr lang="hr-HR" sz="2600" b="1" i="1" dirty="0">
                <a:effectLst/>
                <a:latin typeface="Times New Roman" panose="02020603050405020304" pitchFamily="18" charset="0"/>
                <a:ea typeface="Calibri" panose="020F0502020204030204" pitchFamily="34" charset="0"/>
                <a:cs typeface="Times New Roman" panose="02020603050405020304" pitchFamily="18" charset="0"/>
              </a:rPr>
              <a:t>Antropologicko-kulturní lingvistika</a:t>
            </a:r>
            <a:r>
              <a:rPr lang="hr-HR" sz="2600" dirty="0">
                <a:effectLst/>
                <a:latin typeface="Times New Roman" panose="02020603050405020304" pitchFamily="18" charset="0"/>
                <a:ea typeface="Calibri" panose="020F0502020204030204" pitchFamily="34" charset="0"/>
                <a:cs typeface="Times New Roman" panose="02020603050405020304" pitchFamily="18" charset="0"/>
              </a:rPr>
              <a:t> – cílem zkoumání je jazyk jako zdroj vědení o člověku a jeho kultuře  </a:t>
            </a:r>
          </a:p>
          <a:p>
            <a:pPr marL="685800" algn="just">
              <a:lnSpc>
                <a:spcPct val="115000"/>
              </a:lnSpc>
              <a:spcAft>
                <a:spcPts val="1000"/>
              </a:spcAft>
              <a:buFont typeface="Wingdings" panose="05000000000000000000" pitchFamily="2" charset="2"/>
              <a:buChar char="è"/>
            </a:pPr>
            <a:r>
              <a:rPr lang="hr-HR" sz="2600" b="1" i="1" dirty="0">
                <a:effectLst/>
                <a:latin typeface="Times New Roman" panose="02020603050405020304" pitchFamily="18" charset="0"/>
                <a:ea typeface="Calibri" panose="020F0502020204030204" pitchFamily="34" charset="0"/>
                <a:cs typeface="Times New Roman" panose="02020603050405020304" pitchFamily="18" charset="0"/>
              </a:rPr>
              <a:t>Etnolingvistika</a:t>
            </a:r>
            <a:r>
              <a:rPr lang="hr-HR" sz="2600" b="1" dirty="0">
                <a:effectLst/>
                <a:latin typeface="Times New Roman" panose="02020603050405020304" pitchFamily="18" charset="0"/>
                <a:ea typeface="Calibri" panose="020F0502020204030204" pitchFamily="34" charset="0"/>
                <a:cs typeface="Times New Roman" panose="02020603050405020304" pitchFamily="18" charset="0"/>
              </a:rPr>
              <a:t> – </a:t>
            </a:r>
            <a:r>
              <a:rPr lang="hr-HR" sz="2600" dirty="0">
                <a:effectLst/>
                <a:latin typeface="Times New Roman" panose="02020603050405020304" pitchFamily="18" charset="0"/>
                <a:ea typeface="Calibri" panose="020F0502020204030204" pitchFamily="34" charset="0"/>
                <a:cs typeface="Times New Roman" panose="02020603050405020304" pitchFamily="18" charset="0"/>
              </a:rPr>
              <a:t>zkoumá vztah jazyk : společenství (lidský kolektiv, člověk)</a:t>
            </a:r>
          </a:p>
          <a:p>
            <a:pPr marL="685800" algn="just">
              <a:lnSpc>
                <a:spcPct val="115000"/>
              </a:lnSpc>
              <a:spcAft>
                <a:spcPts val="1000"/>
              </a:spcAft>
              <a:buFont typeface="Wingdings" panose="05000000000000000000" pitchFamily="2" charset="2"/>
              <a:buChar char="è"/>
            </a:pPr>
            <a:r>
              <a:rPr lang="hr-HR" sz="2600" b="1" i="1" dirty="0">
                <a:solidFill>
                  <a:srgbClr val="FF0000"/>
                </a:solidFill>
                <a:latin typeface="Times New Roman" panose="02020603050405020304" pitchFamily="18" charset="0"/>
                <a:cs typeface="Times New Roman" panose="02020603050405020304" pitchFamily="18" charset="0"/>
              </a:rPr>
              <a:t>Kognitivní etnolingvistika - </a:t>
            </a:r>
            <a:r>
              <a:rPr lang="hr-HR" sz="2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zkoumá vztah jazyk : společenství : poznání</a:t>
            </a:r>
            <a:endParaRPr lang="hr-HR" sz="2600" b="1" i="1" dirty="0">
              <a:solidFill>
                <a:srgbClr val="FF0000"/>
              </a:solidFill>
              <a:latin typeface="Times New Roman" panose="02020603050405020304" pitchFamily="18" charset="0"/>
              <a:cs typeface="Times New Roman" panose="02020603050405020304" pitchFamily="18" charset="0"/>
            </a:endParaRPr>
          </a:p>
          <a:p>
            <a:pPr indent="0" algn="just">
              <a:lnSpc>
                <a:spcPct val="115000"/>
              </a:lnSpc>
              <a:spcBef>
                <a:spcPts val="0"/>
              </a:spcBef>
              <a:buNone/>
            </a:pPr>
            <a:endParaRPr lang="hr-HR" sz="2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15000"/>
              </a:lnSpc>
              <a:spcBef>
                <a:spcPts val="0"/>
              </a:spcBef>
              <a:buNone/>
            </a:pPr>
            <a:r>
              <a:rPr lang="hr-HR" sz="2600" dirty="0">
                <a:effectLst/>
                <a:latin typeface="Times New Roman" panose="02020603050405020304" pitchFamily="18" charset="0"/>
                <a:ea typeface="Calibri" panose="020F0502020204030204" pitchFamily="34" charset="0"/>
                <a:cs typeface="Times New Roman" panose="02020603050405020304" pitchFamily="18" charset="0"/>
              </a:rPr>
              <a:t>Schematicky se předmět zkoumání vepisuje do  názvů předmětů zkoumámé a odráží se</a:t>
            </a:r>
            <a:r>
              <a:rPr lang="hr-HR" sz="2600" dirty="0">
                <a:latin typeface="Times New Roman" panose="02020603050405020304" pitchFamily="18" charset="0"/>
                <a:ea typeface="Calibri" panose="020F0502020204030204" pitchFamily="34" charset="0"/>
                <a:cs typeface="Times New Roman" panose="02020603050405020304" pitchFamily="18" charset="0"/>
              </a:rPr>
              <a:t> ve zkoumání jednotluivých členů</a:t>
            </a:r>
            <a:r>
              <a:rPr lang="hr-HR"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2600" dirty="0">
                <a:latin typeface="Times New Roman" panose="02020603050405020304" pitchFamily="18" charset="0"/>
                <a:ea typeface="Calibri" panose="020F0502020204030204" pitchFamily="34" charset="0"/>
                <a:cs typeface="Times New Roman" panose="02020603050405020304" pitchFamily="18" charset="0"/>
              </a:rPr>
              <a:t>srov</a:t>
            </a:r>
            <a:r>
              <a:rPr lang="hr-HR" sz="2600" dirty="0">
                <a:effectLst/>
                <a:latin typeface="Times New Roman" panose="02020603050405020304" pitchFamily="18" charset="0"/>
                <a:ea typeface="Calibri" panose="020F0502020204030204" pitchFamily="34" charset="0"/>
                <a:cs typeface="Times New Roman" panose="02020603050405020304" pitchFamily="18" charset="0"/>
              </a:rPr>
              <a:t>. Anusiewicz 1995; Bartmiński 2006, Rudenka 2014): </a:t>
            </a:r>
          </a:p>
          <a:p>
            <a:pPr indent="0" algn="just">
              <a:lnSpc>
                <a:spcPct val="115000"/>
              </a:lnSpc>
              <a:spcBef>
                <a:spcPts val="0"/>
              </a:spcBef>
              <a:buNone/>
            </a:pPr>
            <a:endParaRPr lang="pl-PL" sz="2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26695" algn="just">
              <a:lnSpc>
                <a:spcPct val="115000"/>
              </a:lnSpc>
              <a:spcBef>
                <a:spcPts val="0"/>
              </a:spcBef>
            </a:pPr>
            <a:r>
              <a:rPr lang="hr-HR" sz="2600" b="1" i="1" dirty="0">
                <a:effectLst/>
                <a:latin typeface="Times New Roman" panose="02020603050405020304" pitchFamily="18" charset="0"/>
                <a:ea typeface="Calibri" panose="020F0502020204030204" pitchFamily="34" charset="0"/>
                <a:cs typeface="Times New Roman" panose="02020603050405020304" pitchFamily="18" charset="0"/>
              </a:rPr>
              <a:t>jazyk + kultura</a:t>
            </a:r>
            <a:endParaRPr lang="pl-PL" sz="2600" b="1" dirty="0">
              <a:effectLst/>
              <a:latin typeface="Times New Roman" panose="02020603050405020304" pitchFamily="18" charset="0"/>
              <a:ea typeface="Calibri" panose="020F0502020204030204" pitchFamily="34" charset="0"/>
              <a:cs typeface="Times New Roman" panose="02020603050405020304" pitchFamily="18" charset="0"/>
            </a:endParaRPr>
          </a:p>
          <a:p>
            <a:pPr indent="226695" algn="just">
              <a:lnSpc>
                <a:spcPct val="115000"/>
              </a:lnSpc>
              <a:spcBef>
                <a:spcPts val="0"/>
              </a:spcBef>
            </a:pPr>
            <a:r>
              <a:rPr lang="hr-HR" sz="2600" b="1" i="1" dirty="0">
                <a:effectLst/>
                <a:latin typeface="Times New Roman" panose="02020603050405020304" pitchFamily="18" charset="0"/>
                <a:ea typeface="Calibri" panose="020F0502020204030204" pitchFamily="34" charset="0"/>
                <a:cs typeface="Times New Roman" panose="02020603050405020304" pitchFamily="18" charset="0"/>
              </a:rPr>
              <a:t>jazyk + </a:t>
            </a:r>
            <a:r>
              <a:rPr lang="hr-HR" sz="2600" b="1" i="1" dirty="0">
                <a:latin typeface="Times New Roman" panose="02020603050405020304" pitchFamily="18" charset="0"/>
                <a:ea typeface="Calibri" panose="020F0502020204030204" pitchFamily="34" charset="0"/>
                <a:cs typeface="Times New Roman" panose="02020603050405020304" pitchFamily="18" charset="0"/>
              </a:rPr>
              <a:t>člověk</a:t>
            </a:r>
            <a:endParaRPr lang="pl-PL" sz="2600" b="1" dirty="0">
              <a:effectLst/>
              <a:latin typeface="Times New Roman" panose="02020603050405020304" pitchFamily="18" charset="0"/>
              <a:ea typeface="Calibri" panose="020F0502020204030204" pitchFamily="34" charset="0"/>
              <a:cs typeface="Times New Roman" panose="02020603050405020304" pitchFamily="18" charset="0"/>
            </a:endParaRPr>
          </a:p>
          <a:p>
            <a:pPr indent="226695" algn="just">
              <a:lnSpc>
                <a:spcPct val="115000"/>
              </a:lnSpc>
              <a:spcBef>
                <a:spcPts val="0"/>
              </a:spcBef>
            </a:pPr>
            <a:r>
              <a:rPr lang="hr-HR" sz="2600" b="1" i="1" dirty="0">
                <a:effectLst/>
                <a:latin typeface="Times New Roman" panose="02020603050405020304" pitchFamily="18" charset="0"/>
                <a:ea typeface="Calibri" panose="020F0502020204030204" pitchFamily="34" charset="0"/>
                <a:cs typeface="Times New Roman" panose="02020603050405020304" pitchFamily="18" charset="0"/>
              </a:rPr>
              <a:t>jazyk + </a:t>
            </a:r>
            <a:r>
              <a:rPr lang="hr-HR" sz="2600" b="1" i="1" dirty="0">
                <a:latin typeface="Times New Roman" panose="02020603050405020304" pitchFamily="18" charset="0"/>
                <a:ea typeface="Calibri" panose="020F0502020204030204" pitchFamily="34" charset="0"/>
                <a:cs typeface="Times New Roman" panose="02020603050405020304" pitchFamily="18" charset="0"/>
              </a:rPr>
              <a:t>člověk</a:t>
            </a:r>
            <a:r>
              <a:rPr lang="hr-HR" sz="2600" b="1" i="1" dirty="0">
                <a:effectLst/>
                <a:latin typeface="Times New Roman" panose="02020603050405020304" pitchFamily="18" charset="0"/>
                <a:ea typeface="Calibri" panose="020F0502020204030204" pitchFamily="34" charset="0"/>
                <a:cs typeface="Times New Roman" panose="02020603050405020304" pitchFamily="18" charset="0"/>
              </a:rPr>
              <a:t> + kultura</a:t>
            </a:r>
            <a:endParaRPr lang="pl-PL" sz="2600" b="1" dirty="0">
              <a:effectLst/>
              <a:latin typeface="Times New Roman" panose="02020603050405020304" pitchFamily="18" charset="0"/>
              <a:ea typeface="Calibri" panose="020F0502020204030204" pitchFamily="34" charset="0"/>
              <a:cs typeface="Times New Roman" panose="02020603050405020304" pitchFamily="18" charset="0"/>
            </a:endParaRPr>
          </a:p>
          <a:p>
            <a:pPr indent="226695" algn="just">
              <a:lnSpc>
                <a:spcPct val="115000"/>
              </a:lnSpc>
              <a:spcBef>
                <a:spcPts val="0"/>
              </a:spcBef>
            </a:pPr>
            <a:r>
              <a:rPr lang="hr-HR" sz="2600" b="1" i="1" dirty="0">
                <a:effectLst/>
                <a:latin typeface="Times New Roman" panose="02020603050405020304" pitchFamily="18" charset="0"/>
                <a:ea typeface="Calibri" panose="020F0502020204030204" pitchFamily="34" charset="0"/>
                <a:cs typeface="Times New Roman" panose="02020603050405020304" pitchFamily="18" charset="0"/>
              </a:rPr>
              <a:t>jazyk + </a:t>
            </a:r>
            <a:r>
              <a:rPr lang="hr-HR" sz="2600" b="1" i="1" dirty="0">
                <a:latin typeface="Times New Roman" panose="02020603050405020304" pitchFamily="18" charset="0"/>
                <a:ea typeface="Calibri" panose="020F0502020204030204" pitchFamily="34" charset="0"/>
                <a:cs typeface="Times New Roman" panose="02020603050405020304" pitchFamily="18" charset="0"/>
              </a:rPr>
              <a:t>lidské společenství</a:t>
            </a:r>
            <a:endParaRPr lang="pl-PL" sz="2600" b="1" dirty="0">
              <a:effectLst/>
              <a:latin typeface="Times New Roman" panose="02020603050405020304" pitchFamily="18" charset="0"/>
              <a:ea typeface="Calibri" panose="020F0502020204030204" pitchFamily="34" charset="0"/>
              <a:cs typeface="Times New Roman" panose="02020603050405020304" pitchFamily="18" charset="0"/>
            </a:endParaRPr>
          </a:p>
          <a:p>
            <a:pPr indent="226695" algn="just">
              <a:lnSpc>
                <a:spcPct val="115000"/>
              </a:lnSpc>
              <a:spcBef>
                <a:spcPts val="0"/>
              </a:spcBef>
            </a:pPr>
            <a:r>
              <a:rPr lang="hr-HR" sz="2800" b="1" i="1" dirty="0">
                <a:latin typeface="Times New Roman" panose="02020603050405020304" pitchFamily="18" charset="0"/>
                <a:ea typeface="Calibri" panose="020F0502020204030204" pitchFamily="34" charset="0"/>
                <a:cs typeface="Times New Roman" panose="02020603050405020304" pitchFamily="18" charset="0"/>
              </a:rPr>
              <a:t>jazyk + lidské společenství</a:t>
            </a:r>
            <a:endParaRPr lang="pl-PL" sz="2800" b="1" dirty="0">
              <a:latin typeface="Times New Roman" panose="02020603050405020304" pitchFamily="18" charset="0"/>
              <a:ea typeface="Calibri" panose="020F0502020204030204" pitchFamily="34" charset="0"/>
              <a:cs typeface="Times New Roman" panose="02020603050405020304" pitchFamily="18" charset="0"/>
            </a:endParaRPr>
          </a:p>
          <a:p>
            <a:pPr indent="226695" algn="just">
              <a:lnSpc>
                <a:spcPct val="115000"/>
              </a:lnSpc>
              <a:spcBef>
                <a:spcPts val="0"/>
              </a:spcBef>
            </a:pPr>
            <a:r>
              <a:rPr lang="hr-HR" sz="28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język + společenství + poznání</a:t>
            </a:r>
            <a:endParaRPr lang="pl-PL"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indent="226695" algn="just">
              <a:lnSpc>
                <a:spcPct val="115000"/>
              </a:lnSpc>
              <a:spcBef>
                <a:spcPts val="0"/>
              </a:spcBef>
            </a:pPr>
            <a:endParaRPr lang="pl-PL" sz="2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7255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F9D3574-5DC8-C6C5-CDA1-F92372B3FFE4}"/>
              </a:ext>
            </a:extLst>
          </p:cNvPr>
          <p:cNvSpPr>
            <a:spLocks noGrp="1"/>
          </p:cNvSpPr>
          <p:nvPr>
            <p:ph idx="1"/>
          </p:nvPr>
        </p:nvSpPr>
        <p:spPr>
          <a:xfrm>
            <a:off x="539552" y="476672"/>
            <a:ext cx="8604448" cy="6381328"/>
          </a:xfrm>
        </p:spPr>
        <p:txBody>
          <a:bodyPr>
            <a:normAutofit/>
          </a:bodyPr>
          <a:lstStyle/>
          <a:p>
            <a:pPr marL="0" lvl="0" indent="0">
              <a:lnSpc>
                <a:spcPct val="115000"/>
              </a:lnSpc>
              <a:spcAft>
                <a:spcPts val="1000"/>
              </a:spcAft>
              <a:buNone/>
            </a:pPr>
            <a:endParaRPr lang="hr-HR" sz="1800" b="1"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15000"/>
              </a:lnSpc>
              <a:spcAft>
                <a:spcPts val="1000"/>
              </a:spcAft>
              <a:buNone/>
            </a:pPr>
            <a:r>
              <a:rPr lang="hr-HR" sz="2400" b="1" dirty="0">
                <a:latin typeface="Times New Roman" panose="02020603050405020304" pitchFamily="18" charset="0"/>
                <a:ea typeface="Calibri" panose="020F0502020204030204" pitchFamily="34" charset="0"/>
                <a:cs typeface="Times New Roman" panose="02020603050405020304" pitchFamily="18" charset="0"/>
              </a:rPr>
              <a:t> </a:t>
            </a:r>
            <a:r>
              <a:rPr lang="hr-HR" sz="2400" b="1" dirty="0" smtClean="0">
                <a:latin typeface="Times New Roman" panose="02020603050405020304" pitchFamily="18" charset="0"/>
                <a:ea typeface="Calibri" panose="020F0502020204030204" pitchFamily="34" charset="0"/>
                <a:cs typeface="Times New Roman" panose="02020603050405020304" pitchFamily="18" charset="0"/>
              </a:rPr>
              <a:t>    </a:t>
            </a:r>
            <a:r>
              <a:rPr lang="hr-HR" sz="2400" b="1" dirty="0" smtClean="0">
                <a:latin typeface="Times New Roman" panose="02020603050405020304" pitchFamily="18" charset="0"/>
                <a:ea typeface="Calibri" panose="020F0502020204030204" pitchFamily="34" charset="0"/>
                <a:cs typeface="Times New Roman" panose="02020603050405020304" pitchFamily="18" charset="0"/>
              </a:rPr>
              <a:t>Chápání  </a:t>
            </a:r>
            <a:r>
              <a:rPr lang="hr-HR" sz="2400" b="1" dirty="0">
                <a:latin typeface="Times New Roman" panose="02020603050405020304" pitchFamily="18" charset="0"/>
                <a:ea typeface="Calibri" panose="020F0502020204030204" pitchFamily="34" charset="0"/>
                <a:cs typeface="Times New Roman" panose="02020603050405020304" pitchFamily="18" charset="0"/>
              </a:rPr>
              <a:t>členu </a:t>
            </a:r>
            <a:r>
              <a:rPr lang="hr-HR" sz="2400" b="1" i="1" dirty="0">
                <a:latin typeface="Times New Roman" panose="02020603050405020304" pitchFamily="18" charset="0"/>
                <a:ea typeface="Calibri" panose="020F0502020204030204" pitchFamily="34" charset="0"/>
                <a:cs typeface="Times New Roman" panose="02020603050405020304" pitchFamily="18" charset="0"/>
              </a:rPr>
              <a:t>etno-</a:t>
            </a:r>
            <a:r>
              <a:rPr lang="hr-HR" sz="2400" b="1" dirty="0">
                <a:latin typeface="Times New Roman" panose="02020603050405020304" pitchFamily="18" charset="0"/>
                <a:ea typeface="Calibri" panose="020F0502020204030204" pitchFamily="34" charset="0"/>
                <a:cs typeface="Times New Roman" panose="02020603050405020304" pitchFamily="18" charset="0"/>
              </a:rPr>
              <a:t> a předmět disciplíny</a:t>
            </a:r>
            <a:endParaRPr lang="hr-HR" sz="2400" dirty="0">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15000"/>
              </a:lnSpc>
              <a:spcAft>
                <a:spcPts val="1000"/>
              </a:spcAft>
              <a:buNone/>
            </a:pPr>
            <a:r>
              <a:rPr lang="hr-HR"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Etno</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lingvistika </a:t>
            </a:r>
          </a:p>
          <a:p>
            <a:pPr indent="0" algn="just">
              <a:lnSpc>
                <a:spcPct val="115000"/>
              </a:lnSpc>
              <a:spcAft>
                <a:spcPts val="1000"/>
              </a:spcAft>
              <a:buNone/>
            </a:pPr>
            <a:r>
              <a:rPr lang="hr-HR" sz="1800" b="1" dirty="0">
                <a:effectLst/>
                <a:latin typeface="Times New Roman" panose="02020603050405020304" pitchFamily="18" charset="0"/>
                <a:ea typeface="Calibri" panose="020F0502020204030204" pitchFamily="34" charset="0"/>
              </a:rPr>
              <a:t>řec. </a:t>
            </a:r>
            <a:r>
              <a:rPr lang="hr-HR" sz="1800" b="1" i="1" dirty="0">
                <a:latin typeface="Times New Roman" panose="02020603050405020304" pitchFamily="18" charset="0"/>
                <a:ea typeface="Calibri" panose="020F0502020204030204" pitchFamily="34" charset="0"/>
              </a:rPr>
              <a:t>e</a:t>
            </a:r>
            <a:r>
              <a:rPr lang="hr-HR" sz="1800" b="1" i="1" dirty="0">
                <a:effectLst/>
                <a:latin typeface="Times New Roman" panose="02020603050405020304" pitchFamily="18" charset="0"/>
                <a:ea typeface="Calibri" panose="020F0502020204030204" pitchFamily="34" charset="0"/>
              </a:rPr>
              <a:t>tnos </a:t>
            </a:r>
            <a:r>
              <a:rPr lang="hr-HR" sz="1800" dirty="0">
                <a:effectLst/>
                <a:latin typeface="Times New Roman" panose="02020603050405020304" pitchFamily="18" charset="0"/>
                <a:ea typeface="Calibri" panose="020F0502020204030204" pitchFamily="34" charset="0"/>
              </a:rPr>
              <a:t>‘lid, kmen, národ</a:t>
            </a:r>
            <a:r>
              <a:rPr lang="hr-HR" sz="1800" dirty="0">
                <a:latin typeface="Times New Roman" panose="02020603050405020304" pitchFamily="18" charset="0"/>
                <a:ea typeface="Calibri" panose="020F0502020204030204" pitchFamily="34" charset="0"/>
              </a:rPr>
              <a:t>, s</a:t>
            </a:r>
            <a:r>
              <a:rPr lang="hr-HR" sz="1800" dirty="0">
                <a:effectLst/>
                <a:latin typeface="Times New Roman" panose="02020603050405020304" pitchFamily="18" charset="0"/>
                <a:ea typeface="Calibri" panose="020F0502020204030204" pitchFamily="34" charset="0"/>
              </a:rPr>
              <a:t>polečenství vůbec’ </a:t>
            </a:r>
          </a:p>
          <a:p>
            <a:pPr indent="0" algn="just">
              <a:lnSpc>
                <a:spcPct val="115000"/>
              </a:lnSpc>
              <a:spcAft>
                <a:spcPts val="1000"/>
              </a:spcAft>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1000"/>
              </a:spcAft>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Etnolingvistika zkoumá vztah jazyk – kultura na dvou rovinách: </a:t>
            </a:r>
          </a:p>
          <a:p>
            <a:pPr indent="269875" algn="just">
              <a:lnSpc>
                <a:spcPct val="115000"/>
              </a:lnSpc>
              <a:spcAft>
                <a:spcPts val="1000"/>
              </a:spcAft>
            </a:pPr>
            <a:r>
              <a:rPr lang="hr-HR" sz="1800" dirty="0">
                <a:latin typeface="Times New Roman" panose="02020603050405020304" pitchFamily="18" charset="0"/>
                <a:ea typeface="Calibri" panose="020F0502020204030204" pitchFamily="34" charset="0"/>
                <a:cs typeface="Times New Roman" panose="02020603050405020304" pitchFamily="18" charset="0"/>
              </a:rPr>
              <a:t>l</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idový jazyk a lidová kultura </a:t>
            </a:r>
          </a:p>
          <a:p>
            <a:pPr indent="269875" algn="just">
              <a:lnSpc>
                <a:spcPct val="115000"/>
              </a:lnSpc>
              <a:spcAft>
                <a:spcPts val="1000"/>
              </a:spcAft>
            </a:pPr>
            <a:r>
              <a:rPr lang="hr-HR" sz="1800" dirty="0">
                <a:latin typeface="Times New Roman" panose="02020603050405020304" pitchFamily="18" charset="0"/>
                <a:ea typeface="Calibri" panose="020F0502020204030204" pitchFamily="34" charset="0"/>
                <a:cs typeface="Times New Roman" panose="02020603050405020304" pitchFamily="18" charset="0"/>
              </a:rPr>
              <a:t>c</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elonárodní </a:t>
            </a:r>
            <a:r>
              <a:rPr lang="hr-HR" sz="18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standardní) </a:t>
            </a:r>
            <a:r>
              <a:rPr lang="hr-HR" sz="1800" dirty="0">
                <a:latin typeface="Times New Roman" panose="02020603050405020304" pitchFamily="18" charset="0"/>
                <a:ea typeface="Calibri" panose="020F0502020204030204" pitchFamily="34" charset="0"/>
                <a:cs typeface="Times New Roman" panose="02020603050405020304" pitchFamily="18" charset="0"/>
              </a:rPr>
              <a:t>jazyk a </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celonárodní kultura</a:t>
            </a:r>
          </a:p>
          <a:p>
            <a:pPr indent="269875" algn="just">
              <a:lnSpc>
                <a:spcPct val="115000"/>
              </a:lnSpc>
              <a:spcAft>
                <a:spcPts val="10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000" dirty="0"/>
          </a:p>
        </p:txBody>
      </p:sp>
    </p:spTree>
    <p:extLst>
      <p:ext uri="{BB962C8B-B14F-4D97-AF65-F5344CB8AC3E}">
        <p14:creationId xmlns:p14="http://schemas.microsoft.com/office/powerpoint/2010/main" val="1697367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965E0D5D-E663-6492-1F80-484154B01B81}"/>
              </a:ext>
            </a:extLst>
          </p:cNvPr>
          <p:cNvSpPr>
            <a:spLocks noGrp="1"/>
          </p:cNvSpPr>
          <p:nvPr>
            <p:ph idx="1"/>
          </p:nvPr>
        </p:nvSpPr>
        <p:spPr>
          <a:xfrm>
            <a:off x="251520" y="260648"/>
            <a:ext cx="8496944" cy="6264696"/>
          </a:xfrm>
        </p:spPr>
        <p:txBody>
          <a:bodyPr>
            <a:normAutofit/>
          </a:bodyPr>
          <a:lstStyle/>
          <a:p>
            <a:pPr marL="0" lvl="0" indent="0" algn="ctr">
              <a:lnSpc>
                <a:spcPct val="115000"/>
              </a:lnSpc>
              <a:spcAft>
                <a:spcPts val="1000"/>
              </a:spcAft>
              <a:buNone/>
            </a:pPr>
            <a:endParaRPr lang="hr-HR"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ctr">
              <a:lnSpc>
                <a:spcPct val="115000"/>
              </a:lnSpc>
              <a:spcAft>
                <a:spcPts val="1000"/>
              </a:spcAft>
              <a:buNone/>
            </a:pP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4 </a:t>
            </a:r>
            <a:r>
              <a:rPr lang="hr-HR" sz="2400" b="1" dirty="0">
                <a:latin typeface="Times New Roman" panose="02020603050405020304" pitchFamily="18" charset="0"/>
                <a:ea typeface="Calibri" panose="020F0502020204030204" pitchFamily="34" charset="0"/>
                <a:cs typeface="Times New Roman" panose="02020603050405020304" pitchFamily="18" charset="0"/>
              </a:rPr>
              <a:t>etnolingvistické proudy</a:t>
            </a: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a:t>
            </a:r>
          </a:p>
          <a:p>
            <a:pPr marL="0" lvl="0" indent="0" algn="ctr">
              <a:lnSpc>
                <a:spcPct val="115000"/>
              </a:lnSpc>
              <a:spcAft>
                <a:spcPts val="1000"/>
              </a:spcAft>
              <a:buNone/>
            </a:pPr>
            <a:endParaRPr lang="hr-HR"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lphaLcParenBoth"/>
            </a:pPr>
            <a:r>
              <a:rPr lang="hr-HR" sz="1800" dirty="0">
                <a:latin typeface="Times New Roman" panose="02020603050405020304" pitchFamily="18" charset="0"/>
                <a:ea typeface="Calibri" panose="020F0502020204030204" pitchFamily="34" charset="0"/>
                <a:cs typeface="Times New Roman" panose="02020603050405020304" pitchFamily="18" charset="0"/>
              </a:rPr>
              <a:t> d</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ialektologická etnolingvistika Nikity a Světlany Tolstých,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lphaLcParenBoth"/>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etymologická  etnolingvistika Vjačeslava Ivanova a Vladimira Toporova,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lphaLcParenBoth"/>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onomastická  etnolingvistika Aleksandra Matvejeva, pokračující v okruhu Marie Rut i Jeleny Berezowi</a:t>
            </a:r>
            <a:r>
              <a:rPr lang="hr-HR" sz="1800" dirty="0">
                <a:latin typeface="Times New Roman" panose="02020603050405020304" pitchFamily="18" charset="0"/>
                <a:ea typeface="Calibri" panose="020F0502020204030204" pitchFamily="34" charset="0"/>
                <a:cs typeface="Times New Roman" panose="02020603050405020304" pitchFamily="18" charset="0"/>
              </a:rPr>
              <a:t>č</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lphaLcParenBoth"/>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kognitivní  etnolingvistika (antropologicko-kulturní) Jerzyho Bartmińského, na </a:t>
            </a:r>
            <a:r>
              <a:rPr lang="hr-HR" sz="1800" dirty="0">
                <a:latin typeface="Times New Roman" panose="02020603050405020304" pitchFamily="18" charset="0"/>
                <a:ea typeface="Calibri" panose="020F0502020204030204" pitchFamily="34" charset="0"/>
                <a:cs typeface="Times New Roman" panose="02020603050405020304" pitchFamily="18" charset="0"/>
              </a:rPr>
              <a:t>niž bude zaměřena pozornost v této přednášce.</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000" dirty="0"/>
          </a:p>
        </p:txBody>
      </p:sp>
    </p:spTree>
    <p:extLst>
      <p:ext uri="{BB962C8B-B14F-4D97-AF65-F5344CB8AC3E}">
        <p14:creationId xmlns:p14="http://schemas.microsoft.com/office/powerpoint/2010/main" val="1583971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965E0D5D-E663-6492-1F80-484154B01B81}"/>
              </a:ext>
            </a:extLst>
          </p:cNvPr>
          <p:cNvSpPr>
            <a:spLocks noGrp="1"/>
          </p:cNvSpPr>
          <p:nvPr>
            <p:ph idx="1"/>
          </p:nvPr>
        </p:nvSpPr>
        <p:spPr>
          <a:xfrm>
            <a:off x="0" y="548680"/>
            <a:ext cx="8748464" cy="6713984"/>
          </a:xfrm>
        </p:spPr>
        <p:txBody>
          <a:bodyPr>
            <a:normAutofit/>
          </a:bodyPr>
          <a:lstStyle/>
          <a:p>
            <a:pPr indent="0" algn="ctr">
              <a:lnSpc>
                <a:spcPct val="115000"/>
              </a:lnSpc>
              <a:spcBef>
                <a:spcPts val="0"/>
              </a:spcBef>
              <a:buNone/>
            </a:pPr>
            <a:r>
              <a:rPr lang="hr-HR" sz="2400" b="1" dirty="0">
                <a:latin typeface="Times New Roman" panose="02020603050405020304" pitchFamily="18" charset="0"/>
                <a:ea typeface="Calibri" panose="020F0502020204030204" pitchFamily="34" charset="0"/>
                <a:cs typeface="Times New Roman" panose="02020603050405020304" pitchFamily="18" charset="0"/>
              </a:rPr>
              <a:t>Společné badatelské základy etnolingvistických škol</a:t>
            </a:r>
            <a:endParaRPr lang="hr-HR"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ctr">
              <a:lnSpc>
                <a:spcPct val="115000"/>
              </a:lnSpc>
              <a:spcBef>
                <a:spcPts val="0"/>
              </a:spcBef>
              <a:buNone/>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(Bartmiński 2016b: 12)</a:t>
            </a:r>
          </a:p>
          <a:p>
            <a:pPr indent="0" algn="just">
              <a:lnSpc>
                <a:spcPct val="115000"/>
              </a:lnSpc>
              <a:spcAft>
                <a:spcPts val="1000"/>
              </a:spcAft>
              <a:buNone/>
            </a:pPr>
            <a:endParaRPr lang="hr-HR" sz="1800" b="1" dirty="0">
              <a:latin typeface="Times New Roman" panose="02020603050405020304" pitchFamily="18" charset="0"/>
              <a:ea typeface="Calibri" panose="020F0502020204030204" pitchFamily="34" charset="0"/>
              <a:cs typeface="Times New Roman" panose="02020603050405020304" pitchFamily="18" charset="0"/>
            </a:endParaRPr>
          </a:p>
          <a:p>
            <a:pPr indent="228600" algn="just">
              <a:spcBef>
                <a:spcPts val="0"/>
              </a:spcBef>
            </a:pP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jednota jazyka </a:t>
            </a:r>
            <a:r>
              <a:rPr lang="hr-HR" sz="2000" dirty="0">
                <a:latin typeface="Times New Roman" panose="02020603050405020304" pitchFamily="18" charset="0"/>
                <a:ea typeface="Calibri" panose="020F0502020204030204" pitchFamily="34" charset="0"/>
                <a:cs typeface="Times New Roman" panose="02020603050405020304" pitchFamily="18" charset="0"/>
              </a:rPr>
              <a:t>a</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kultury</a:t>
            </a:r>
            <a:endParaRPr lang="pl-PL"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28600" algn="just">
              <a:spcBef>
                <a:spcPts val="0"/>
              </a:spcBef>
            </a:pPr>
            <a:r>
              <a:rPr lang="hr-HR" sz="2000" dirty="0">
                <a:latin typeface="Times New Roman" panose="02020603050405020304" pitchFamily="18" charset="0"/>
                <a:ea typeface="Calibri" panose="020F0502020204030204" pitchFamily="34" charset="0"/>
                <a:cs typeface="Times New Roman" panose="02020603050405020304" pitchFamily="18" charset="0"/>
              </a:rPr>
              <a:t>d</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ocenění poznávací (nejen komunikační</a:t>
            </a:r>
            <a:r>
              <a:rPr lang="hr-HR" sz="2000" dirty="0">
                <a:latin typeface="Times New Roman" panose="02020603050405020304" pitchFamily="18" charset="0"/>
                <a:ea typeface="Calibri" panose="020F0502020204030204" pitchFamily="34" charset="0"/>
                <a:cs typeface="Times New Roman" panose="02020603050405020304" pitchFamily="18" charset="0"/>
              </a:rPr>
              <a:t>)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funkce</a:t>
            </a:r>
            <a:r>
              <a:rPr lang="hr-HR" sz="2000" dirty="0">
                <a:latin typeface="Times New Roman" panose="02020603050405020304" pitchFamily="18" charset="0"/>
                <a:ea typeface="Calibri" panose="020F0502020204030204" pitchFamily="34" charset="0"/>
                <a:cs typeface="Times New Roman" panose="02020603050405020304" pitchFamily="18" charset="0"/>
              </a:rPr>
              <a:t> jazyka </a:t>
            </a:r>
            <a:endParaRPr lang="hr-HR"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28600" algn="just">
              <a:spcBef>
                <a:spcPts val="0"/>
              </a:spcBef>
            </a:pPr>
            <a:r>
              <a:rPr lang="hr-HR" sz="2000" dirty="0">
                <a:latin typeface="Times New Roman" panose="02020603050405020304" pitchFamily="18" charset="0"/>
                <a:ea typeface="Calibri" panose="020F0502020204030204" pitchFamily="34" charset="0"/>
                <a:cs typeface="Times New Roman" panose="02020603050405020304" pitchFamily="18" charset="0"/>
              </a:rPr>
              <a:t>c</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hápaní jazyka jako specifického archivu kultury</a:t>
            </a:r>
          </a:p>
          <a:p>
            <a:pPr indent="228600" algn="just">
              <a:spcBef>
                <a:spcPts val="0"/>
              </a:spcBef>
            </a:pPr>
            <a:r>
              <a:rPr lang="hr-HR" sz="2000" dirty="0">
                <a:latin typeface="Times New Roman" panose="02020603050405020304" pitchFamily="18" charset="0"/>
                <a:ea typeface="Calibri" panose="020F0502020204030204" pitchFamily="34" charset="0"/>
                <a:cs typeface="Times New Roman" panose="02020603050405020304" pitchFamily="18" charset="0"/>
              </a:rPr>
              <a:t>zaměření</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 na rekonstrukci jazykově-kulturního obrazu světa a </a:t>
            </a:r>
            <a:r>
              <a:rPr lang="hr-HR" sz="2000" dirty="0">
                <a:latin typeface="Times New Roman" panose="02020603050405020304" pitchFamily="18" charset="0"/>
                <a:ea typeface="Calibri" panose="020F0502020204030204" pitchFamily="34" charset="0"/>
                <a:cs typeface="Times New Roman" panose="02020603050405020304" pitchFamily="18" charset="0"/>
              </a:rPr>
              <a:t>člově</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ka na širokém základě jazykových dat (jazykový systém</a:t>
            </a:r>
            <a:r>
              <a:rPr lang="hr-HR" sz="2000" dirty="0">
                <a:latin typeface="Times New Roman" panose="02020603050405020304" pitchFamily="18" charset="0"/>
                <a:ea typeface="Calibri" panose="020F0502020204030204" pitchFamily="34" charset="0"/>
                <a:cs typeface="Times New Roman" panose="02020603050405020304" pitchFamily="18" charset="0"/>
              </a:rPr>
              <a:t>, lexikon, texty, úzus) se zohledněním přesvědčení, víry a chování </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(„příjazykových” dat)</a:t>
            </a:r>
          </a:p>
          <a:p>
            <a:pPr indent="228600" algn="just">
              <a:spcBef>
                <a:spcPts val="0"/>
              </a:spcBef>
            </a:pPr>
            <a:r>
              <a:rPr lang="hr-HR" sz="2000" dirty="0">
                <a:latin typeface="Times New Roman" panose="02020603050405020304" pitchFamily="18" charset="0"/>
                <a:ea typeface="Calibri" panose="020F0502020204030204" pitchFamily="34" charset="0"/>
                <a:cs typeface="Times New Roman" panose="02020603050405020304" pitchFamily="18" charset="0"/>
              </a:rPr>
              <a:t>kombinace analýzy archivních </a:t>
            </a:r>
            <a:r>
              <a:rPr lang="hr-HR" sz="2000" dirty="0" smtClean="0">
                <a:latin typeface="Times New Roman" panose="02020603050405020304" pitchFamily="18" charset="0"/>
                <a:ea typeface="Calibri" panose="020F0502020204030204" pitchFamily="34" charset="0"/>
                <a:cs typeface="Times New Roman" panose="02020603050405020304" pitchFamily="18" charset="0"/>
              </a:rPr>
              <a:t>dat </a:t>
            </a:r>
            <a:r>
              <a:rPr lang="hr-HR" sz="2000" dirty="0">
                <a:latin typeface="Times New Roman" panose="02020603050405020304" pitchFamily="18" charset="0"/>
                <a:ea typeface="Calibri" panose="020F0502020204030204" pitchFamily="34" charset="0"/>
                <a:cs typeface="Times New Roman" panose="02020603050405020304" pitchFamily="18" charset="0"/>
              </a:rPr>
              <a:t>s intenzivní terénní prací</a:t>
            </a:r>
            <a:endParaRPr lang="pl-PL"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28600" algn="just">
              <a:spcBef>
                <a:spcPts val="0"/>
              </a:spcBef>
            </a:pPr>
            <a:r>
              <a:rPr lang="hr-HR" sz="2000" dirty="0">
                <a:latin typeface="Times New Roman" panose="02020603050405020304" pitchFamily="18" charset="0"/>
                <a:ea typeface="Calibri" panose="020F0502020204030204" pitchFamily="34" charset="0"/>
                <a:cs typeface="Times New Roman" panose="02020603050405020304" pitchFamily="18" charset="0"/>
              </a:rPr>
              <a:t>s</a:t>
            </a:r>
            <a:r>
              <a:rPr lang="hr-HR" sz="2000" dirty="0">
                <a:effectLst/>
                <a:latin typeface="Times New Roman" panose="02020603050405020304" pitchFamily="18" charset="0"/>
                <a:ea typeface="Calibri" panose="020F0502020204030204" pitchFamily="34" charset="0"/>
                <a:cs typeface="Times New Roman" panose="02020603050405020304" pitchFamily="18" charset="0"/>
              </a:rPr>
              <a:t>pojení sběratelské, analytické a interpretační práce s vydáváním textů a zdrojových materiálů</a:t>
            </a:r>
            <a:endParaRPr lang="pl-PL"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28600" algn="just">
              <a:spcBef>
                <a:spcPts val="0"/>
              </a:spcBef>
            </a:pPr>
            <a:r>
              <a:rPr lang="cs-CZ" altLang="cs-CZ" sz="2000" dirty="0">
                <a:latin typeface="Times New Roman" panose="02020603050405020304" pitchFamily="18" charset="0"/>
                <a:cs typeface="Times New Roman" panose="02020603050405020304" pitchFamily="18" charset="0"/>
              </a:rPr>
              <a:t>přesvědčení, že konečným cílem etnolingvistického výzkumu je objevit způsob, jakým mluvčí konceptualizuje svět, objevit jeho mentalitu </a:t>
            </a:r>
          </a:p>
          <a:p>
            <a:pPr indent="228600" algn="just">
              <a:spcBef>
                <a:spcPts val="0"/>
              </a:spcBef>
            </a:pPr>
            <a:endParaRPr lang="hr-HR"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28600" algn="just">
              <a:spcBef>
                <a:spcPts val="0"/>
              </a:spcBef>
            </a:pPr>
            <a:endParaRPr lang="pl-PL"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918807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965E0D5D-E663-6492-1F80-484154B01B81}"/>
              </a:ext>
            </a:extLst>
          </p:cNvPr>
          <p:cNvSpPr>
            <a:spLocks noGrp="1"/>
          </p:cNvSpPr>
          <p:nvPr>
            <p:ph idx="1"/>
          </p:nvPr>
        </p:nvSpPr>
        <p:spPr>
          <a:xfrm>
            <a:off x="323528" y="404664"/>
            <a:ext cx="8424936" cy="6048672"/>
          </a:xfrm>
        </p:spPr>
        <p:txBody>
          <a:bodyPr>
            <a:normAutofit/>
          </a:bodyPr>
          <a:lstStyle/>
          <a:p>
            <a:pPr marL="0" indent="0" algn="ctr">
              <a:buNone/>
            </a:pPr>
            <a:endParaRPr lang="pl-PL" sz="2400" b="1" dirty="0">
              <a:latin typeface="Times New Roman" panose="02020603050405020304" pitchFamily="18" charset="0"/>
              <a:cs typeface="Times New Roman" panose="02020603050405020304" pitchFamily="18" charset="0"/>
            </a:endParaRPr>
          </a:p>
          <a:p>
            <a:pPr marL="0" indent="0" algn="ctr">
              <a:buNone/>
            </a:pPr>
            <a:r>
              <a:rPr lang="pl-PL" sz="2400" b="1" dirty="0">
                <a:latin typeface="Times New Roman" panose="02020603050405020304" pitchFamily="18" charset="0"/>
                <a:cs typeface="Times New Roman" panose="02020603050405020304" pitchFamily="18" charset="0"/>
              </a:rPr>
              <a:t>Co je specifické pro kognitivní etnolingvistiku?</a:t>
            </a:r>
          </a:p>
          <a:p>
            <a:pPr indent="0" algn="just">
              <a:lnSpc>
                <a:spcPct val="115000"/>
              </a:lnSpc>
              <a:spcAft>
                <a:spcPts val="1000"/>
              </a:spcAft>
              <a:buNone/>
            </a:pPr>
            <a:endParaRPr lang="pl-PL" sz="2000" dirty="0">
              <a:latin typeface="Times New Roman" panose="02020603050405020304" pitchFamily="18" charset="0"/>
              <a:cs typeface="Times New Roman" panose="02020603050405020304" pitchFamily="18" charset="0"/>
            </a:endParaRPr>
          </a:p>
          <a:p>
            <a:pPr marL="685800" algn="just">
              <a:lnSpc>
                <a:spcPct val="115000"/>
              </a:lnSpc>
              <a:spcBef>
                <a:spcPts val="0"/>
              </a:spcBef>
              <a:buAutoNum type="alphaLcParenBoth"/>
            </a:pPr>
            <a:r>
              <a:rPr lang="cs-CZ" sz="1800" dirty="0">
                <a:latin typeface="Times New Roman" panose="02020603050405020304" pitchFamily="18" charset="0"/>
                <a:ea typeface="Times New Roman" panose="02020603050405020304" pitchFamily="18" charset="0"/>
              </a:rPr>
              <a:t>j</a:t>
            </a:r>
            <a:r>
              <a:rPr lang="cs-CZ" sz="1800" spc="0" dirty="0">
                <a:effectLst/>
                <a:latin typeface="Times New Roman" panose="02020603050405020304" pitchFamily="18" charset="0"/>
                <a:ea typeface="Times New Roman" panose="02020603050405020304" pitchFamily="18" charset="0"/>
              </a:rPr>
              <a:t>azykový obraz světa</a:t>
            </a:r>
            <a:r>
              <a:rPr lang="x-none" sz="1800" spc="0" dirty="0">
                <a:effectLst/>
                <a:latin typeface="Times New Roman" panose="02020603050405020304" pitchFamily="18" charset="0"/>
                <a:ea typeface="Times New Roman" panose="02020603050405020304" pitchFamily="18" charset="0"/>
              </a:rPr>
              <a:t> (JOS</a:t>
            </a:r>
            <a:r>
              <a:rPr lang="pl-PL" sz="1800" spc="0" dirty="0">
                <a:effectLst/>
                <a:latin typeface="Times New Roman" panose="02020603050405020304" pitchFamily="18" charset="0"/>
                <a:ea typeface="Times New Roman" panose="02020603050405020304" pitchFamily="18" charset="0"/>
              </a:rPr>
              <a:t>),</a:t>
            </a:r>
          </a:p>
          <a:p>
            <a:pPr marL="685800" algn="just">
              <a:lnSpc>
                <a:spcPct val="115000"/>
              </a:lnSpc>
              <a:spcBef>
                <a:spcPts val="0"/>
              </a:spcBef>
              <a:buAutoNum type="alphaLcParenBoth"/>
            </a:pPr>
            <a:r>
              <a:rPr lang="x-none" sz="1800" spc="0" dirty="0">
                <a:effectLst/>
                <a:latin typeface="Times New Roman" panose="02020603050405020304" pitchFamily="18" charset="0"/>
                <a:ea typeface="Times New Roman" panose="02020603050405020304" pitchFamily="18" charset="0"/>
              </a:rPr>
              <a:t>stereotyp (koncept)</a:t>
            </a:r>
            <a:r>
              <a:rPr lang="pl-PL" sz="1800" spc="0" dirty="0">
                <a:effectLst/>
                <a:latin typeface="Times New Roman" panose="02020603050405020304" pitchFamily="18" charset="0"/>
                <a:ea typeface="Times New Roman" panose="02020603050405020304" pitchFamily="18" charset="0"/>
              </a:rPr>
              <a:t>,</a:t>
            </a:r>
            <a:r>
              <a:rPr lang="x-none" sz="1800" spc="0" dirty="0">
                <a:effectLst/>
                <a:latin typeface="Times New Roman" panose="02020603050405020304" pitchFamily="18" charset="0"/>
                <a:ea typeface="Times New Roman" panose="02020603050405020304" pitchFamily="18" charset="0"/>
              </a:rPr>
              <a:t> </a:t>
            </a:r>
            <a:endParaRPr lang="pl-PL" sz="1800" spc="0" dirty="0">
              <a:effectLst/>
              <a:latin typeface="Times New Roman" panose="02020603050405020304" pitchFamily="18" charset="0"/>
              <a:ea typeface="Times New Roman" panose="02020603050405020304" pitchFamily="18" charset="0"/>
            </a:endParaRPr>
          </a:p>
          <a:p>
            <a:pPr marL="685800" algn="just">
              <a:lnSpc>
                <a:spcPct val="115000"/>
              </a:lnSpc>
              <a:spcBef>
                <a:spcPts val="0"/>
              </a:spcBef>
              <a:buAutoNum type="alphaLcParenBoth"/>
            </a:pPr>
            <a:r>
              <a:rPr lang="pl-PL" sz="1800" dirty="0">
                <a:latin typeface="Times New Roman" panose="02020603050405020304" pitchFamily="18" charset="0"/>
                <a:ea typeface="Times New Roman" panose="02020603050405020304" pitchFamily="18" charset="0"/>
              </a:rPr>
              <a:t>kognitivní </a:t>
            </a:r>
            <a:r>
              <a:rPr lang="x-none" sz="1800" spc="0" dirty="0">
                <a:effectLst/>
                <a:latin typeface="Times New Roman" panose="02020603050405020304" pitchFamily="18" charset="0"/>
                <a:ea typeface="Times New Roman" panose="02020603050405020304" pitchFamily="18" charset="0"/>
              </a:rPr>
              <a:t>definic</a:t>
            </a:r>
            <a:r>
              <a:rPr lang="cs-CZ" sz="1800" spc="0" dirty="0" smtClean="0">
                <a:effectLst/>
                <a:latin typeface="Times New Roman" panose="02020603050405020304" pitchFamily="18" charset="0"/>
                <a:ea typeface="Times New Roman" panose="02020603050405020304" pitchFamily="18" charset="0"/>
              </a:rPr>
              <a:t>e,</a:t>
            </a:r>
            <a:endParaRPr lang="pl-PL" sz="1800" spc="0" dirty="0">
              <a:effectLst/>
              <a:latin typeface="Times New Roman" panose="02020603050405020304" pitchFamily="18" charset="0"/>
              <a:ea typeface="Times New Roman" panose="02020603050405020304" pitchFamily="18" charset="0"/>
            </a:endParaRPr>
          </a:p>
          <a:p>
            <a:pPr marL="685800" algn="just">
              <a:lnSpc>
                <a:spcPct val="115000"/>
              </a:lnSpc>
              <a:spcBef>
                <a:spcPts val="0"/>
              </a:spcBef>
              <a:buAutoNum type="alphaLcParenBoth"/>
            </a:pPr>
            <a:r>
              <a:rPr lang="cs-CZ" sz="1800" dirty="0">
                <a:latin typeface="Times New Roman" panose="02020603050405020304" pitchFamily="18" charset="0"/>
                <a:ea typeface="Times New Roman" panose="02020603050405020304" pitchFamily="18" charset="0"/>
              </a:rPr>
              <a:t>i</a:t>
            </a:r>
            <a:r>
              <a:rPr lang="cs-CZ" sz="1800" spc="0" dirty="0">
                <a:effectLst/>
                <a:latin typeface="Times New Roman" panose="02020603050405020304" pitchFamily="18" charset="0"/>
                <a:ea typeface="Times New Roman" panose="02020603050405020304" pitchFamily="18" charset="0"/>
              </a:rPr>
              <a:t>nterpretační </a:t>
            </a:r>
            <a:r>
              <a:rPr lang="x-none" sz="1800" spc="0" dirty="0">
                <a:effectLst/>
                <a:latin typeface="Times New Roman" panose="02020603050405020304" pitchFamily="18" charset="0"/>
                <a:ea typeface="Times New Roman" panose="02020603050405020304" pitchFamily="18" charset="0"/>
              </a:rPr>
              <a:t>perspekt</a:t>
            </a:r>
            <a:r>
              <a:rPr lang="cs-CZ" sz="1800" spc="0" dirty="0" err="1">
                <a:effectLst/>
                <a:latin typeface="Times New Roman" panose="02020603050405020304" pitchFamily="18" charset="0"/>
                <a:ea typeface="Times New Roman" panose="02020603050405020304" pitchFamily="18" charset="0"/>
              </a:rPr>
              <a:t>iva</a:t>
            </a:r>
            <a:r>
              <a:rPr lang="x-none" sz="1800" spc="0" dirty="0">
                <a:effectLst/>
                <a:latin typeface="Times New Roman" panose="02020603050405020304" pitchFamily="18" charset="0"/>
                <a:ea typeface="Times New Roman" panose="02020603050405020304" pitchFamily="18" charset="0"/>
              </a:rPr>
              <a:t> </a:t>
            </a:r>
            <a:r>
              <a:rPr lang="cs-CZ" sz="1800" spc="0" dirty="0">
                <a:effectLst/>
                <a:latin typeface="Times New Roman" panose="02020603050405020304" pitchFamily="18" charset="0"/>
                <a:ea typeface="Times New Roman" panose="02020603050405020304" pitchFamily="18" charset="0"/>
              </a:rPr>
              <a:t>a </a:t>
            </a:r>
            <a:r>
              <a:rPr lang="cs-CZ" sz="1800" dirty="0" smtClean="0">
                <a:latin typeface="Times New Roman" panose="02020603050405020304" pitchFamily="18" charset="0"/>
                <a:ea typeface="Times New Roman" panose="02020603050405020304" pitchFamily="18" charset="0"/>
              </a:rPr>
              <a:t>úhel </a:t>
            </a:r>
            <a:r>
              <a:rPr lang="cs-CZ" sz="1800" dirty="0" err="1" smtClean="0">
                <a:latin typeface="Times New Roman" panose="02020603050405020304" pitchFamily="18" charset="0"/>
                <a:ea typeface="Times New Roman" panose="02020603050405020304" pitchFamily="18" charset="0"/>
              </a:rPr>
              <a:t>pohedu</a:t>
            </a:r>
            <a:r>
              <a:rPr lang="x-none" sz="1800" spc="0" dirty="0" smtClean="0">
                <a:effectLst/>
                <a:latin typeface="Times New Roman" panose="02020603050405020304" pitchFamily="18" charset="0"/>
                <a:ea typeface="Times New Roman" panose="02020603050405020304" pitchFamily="18" charset="0"/>
              </a:rPr>
              <a:t> </a:t>
            </a:r>
            <a:r>
              <a:rPr lang="cs-CZ" sz="1800" spc="0" dirty="0">
                <a:effectLst/>
                <a:latin typeface="Times New Roman" panose="02020603050405020304" pitchFamily="18" charset="0"/>
                <a:ea typeface="Times New Roman" panose="02020603050405020304" pitchFamily="18" charset="0"/>
              </a:rPr>
              <a:t>(</a:t>
            </a:r>
            <a:r>
              <a:rPr lang="x-none" sz="1800" spc="0" dirty="0">
                <a:effectLst/>
                <a:latin typeface="Times New Roman" panose="02020603050405020304" pitchFamily="18" charset="0"/>
                <a:ea typeface="Times New Roman" panose="02020603050405020304" pitchFamily="18" charset="0"/>
              </a:rPr>
              <a:t>punkt widzenia</a:t>
            </a:r>
            <a:r>
              <a:rPr lang="cs-CZ" sz="1800" spc="0" dirty="0" smtClean="0">
                <a:effectLst/>
                <a:latin typeface="Times New Roman" panose="02020603050405020304" pitchFamily="18" charset="0"/>
                <a:ea typeface="Times New Roman" panose="02020603050405020304" pitchFamily="18" charset="0"/>
              </a:rPr>
              <a:t>),</a:t>
            </a:r>
            <a:endParaRPr lang="pl-PL" sz="1800" spc="0" dirty="0">
              <a:effectLst/>
              <a:latin typeface="Times New Roman" panose="02020603050405020304" pitchFamily="18" charset="0"/>
              <a:ea typeface="Times New Roman" panose="02020603050405020304" pitchFamily="18" charset="0"/>
            </a:endParaRPr>
          </a:p>
          <a:p>
            <a:pPr marL="685800" algn="just">
              <a:lnSpc>
                <a:spcPct val="115000"/>
              </a:lnSpc>
              <a:spcBef>
                <a:spcPts val="0"/>
              </a:spcBef>
              <a:buAutoNum type="alphaLcParenBoth"/>
            </a:pPr>
            <a:r>
              <a:rPr lang="x-none" sz="1800" spc="0" dirty="0">
                <a:effectLst/>
                <a:latin typeface="Times New Roman" panose="02020603050405020304" pitchFamily="18" charset="0"/>
                <a:ea typeface="Times New Roman" panose="02020603050405020304" pitchFamily="18" charset="0"/>
              </a:rPr>
              <a:t>profil</a:t>
            </a:r>
            <a:r>
              <a:rPr lang="cs-CZ" sz="1800" spc="0" dirty="0">
                <a:effectLst/>
                <a:latin typeface="Times New Roman" panose="02020603050405020304" pitchFamily="18" charset="0"/>
                <a:ea typeface="Times New Roman" panose="02020603050405020304" pitchFamily="18" charset="0"/>
              </a:rPr>
              <a:t>ování</a:t>
            </a:r>
            <a:r>
              <a:rPr lang="x-none" sz="1800" spc="0" dirty="0">
                <a:effectLst/>
                <a:latin typeface="Times New Roman" panose="02020603050405020304" pitchFamily="18" charset="0"/>
                <a:ea typeface="Times New Roman" panose="02020603050405020304" pitchFamily="18" charset="0"/>
              </a:rPr>
              <a:t> </a:t>
            </a:r>
            <a:r>
              <a:rPr lang="pl-PL" sz="1800" dirty="0">
                <a:latin typeface="Times New Roman" panose="02020603050405020304" pitchFamily="18" charset="0"/>
                <a:ea typeface="Times New Roman" panose="02020603050405020304" pitchFamily="18" charset="0"/>
              </a:rPr>
              <a:t>a</a:t>
            </a:r>
            <a:r>
              <a:rPr lang="pl-PL" sz="1800" spc="0" dirty="0">
                <a:effectLst/>
                <a:latin typeface="Times New Roman" panose="02020603050405020304" pitchFamily="18" charset="0"/>
                <a:ea typeface="Times New Roman" panose="02020603050405020304" pitchFamily="18" charset="0"/>
              </a:rPr>
              <a:t> profil,</a:t>
            </a:r>
          </a:p>
          <a:p>
            <a:pPr marL="685800" algn="just">
              <a:lnSpc>
                <a:spcPct val="115000"/>
              </a:lnSpc>
              <a:spcBef>
                <a:spcPts val="0"/>
              </a:spcBef>
              <a:buAutoNum type="alphaLcParenBoth"/>
            </a:pPr>
            <a:r>
              <a:rPr lang="cs-CZ" sz="1800" dirty="0">
                <a:latin typeface="Times New Roman" panose="02020603050405020304" pitchFamily="18" charset="0"/>
                <a:ea typeface="Times New Roman" panose="02020603050405020304" pitchFamily="18" charset="0"/>
              </a:rPr>
              <a:t>s</a:t>
            </a:r>
            <a:r>
              <a:rPr lang="x-none" sz="1800" spc="0" dirty="0" smtClean="0">
                <a:effectLst/>
                <a:latin typeface="Times New Roman" panose="02020603050405020304" pitchFamily="18" charset="0"/>
                <a:ea typeface="Times New Roman" panose="02020603050405020304" pitchFamily="18" charset="0"/>
              </a:rPr>
              <a:t>ub</a:t>
            </a:r>
            <a:r>
              <a:rPr lang="cs-CZ" sz="1800" spc="0" dirty="0" err="1" smtClean="0">
                <a:effectLst/>
                <a:latin typeface="Times New Roman" panose="02020603050405020304" pitchFamily="18" charset="0"/>
                <a:ea typeface="Times New Roman" panose="02020603050405020304" pitchFamily="18" charset="0"/>
              </a:rPr>
              <a:t>jekt</a:t>
            </a:r>
            <a:r>
              <a:rPr lang="cs-CZ" sz="1800" spc="0" dirty="0" smtClean="0">
                <a:effectLst/>
                <a:latin typeface="Times New Roman" panose="02020603050405020304" pitchFamily="18" charset="0"/>
                <a:ea typeface="Times New Roman" panose="02020603050405020304" pitchFamily="18" charset="0"/>
              </a:rPr>
              <a:t>,</a:t>
            </a:r>
            <a:r>
              <a:rPr lang="x-none" sz="1800" spc="0" dirty="0" smtClean="0">
                <a:effectLst/>
                <a:latin typeface="Times New Roman" panose="02020603050405020304" pitchFamily="18" charset="0"/>
                <a:ea typeface="Times New Roman" panose="02020603050405020304" pitchFamily="18" charset="0"/>
              </a:rPr>
              <a:t> </a:t>
            </a:r>
            <a:endParaRPr lang="pl-PL" sz="1800" spc="0" dirty="0" smtClean="0">
              <a:effectLst/>
              <a:latin typeface="Times New Roman" panose="02020603050405020304" pitchFamily="18" charset="0"/>
              <a:ea typeface="Times New Roman" panose="02020603050405020304" pitchFamily="18" charset="0"/>
            </a:endParaRPr>
          </a:p>
          <a:p>
            <a:pPr marL="685800" algn="just">
              <a:lnSpc>
                <a:spcPct val="115000"/>
              </a:lnSpc>
              <a:spcBef>
                <a:spcPts val="0"/>
              </a:spcBef>
              <a:buAutoNum type="alphaLcParenBoth"/>
            </a:pPr>
            <a:r>
              <a:rPr lang="cs-CZ" sz="1800" spc="0" dirty="0" smtClean="0">
                <a:effectLst/>
                <a:latin typeface="Times New Roman" panose="02020603050405020304" pitchFamily="18" charset="0"/>
                <a:ea typeface="Times New Roman" panose="02020603050405020304" pitchFamily="18" charset="0"/>
              </a:rPr>
              <a:t>hodnoty</a:t>
            </a:r>
            <a:r>
              <a:rPr lang="x-none" sz="1800" spc="0" dirty="0" smtClean="0">
                <a:effectLst/>
                <a:latin typeface="Times New Roman" panose="02020603050405020304" pitchFamily="18" charset="0"/>
                <a:ea typeface="Times New Roman" panose="02020603050405020304" pitchFamily="18" charset="0"/>
              </a:rPr>
              <a:t> (</a:t>
            </a:r>
            <a:r>
              <a:rPr lang="cs-CZ" sz="1800" dirty="0" smtClean="0">
                <a:latin typeface="Times New Roman" panose="02020603050405020304" pitchFamily="18" charset="0"/>
                <a:ea typeface="Times New Roman" panose="02020603050405020304" pitchFamily="18" charset="0"/>
              </a:rPr>
              <a:t>základ</a:t>
            </a:r>
            <a:r>
              <a:rPr lang="x-none" sz="1800" spc="0" dirty="0" smtClean="0">
                <a:effectLst/>
                <a:latin typeface="Times New Roman" panose="02020603050405020304" pitchFamily="18" charset="0"/>
                <a:ea typeface="Times New Roman" panose="02020603050405020304" pitchFamily="18" charset="0"/>
              </a:rPr>
              <a:t> j</a:t>
            </a:r>
            <a:r>
              <a:rPr lang="cs-CZ" sz="1800" dirty="0" err="1" smtClean="0">
                <a:latin typeface="Times New Roman" panose="02020603050405020304" pitchFamily="18" charset="0"/>
                <a:ea typeface="Times New Roman" panose="02020603050405020304" pitchFamily="18" charset="0"/>
              </a:rPr>
              <a:t>azykového</a:t>
            </a:r>
            <a:r>
              <a:rPr lang="x-none" sz="1800" spc="0" dirty="0" smtClean="0">
                <a:effectLst/>
                <a:latin typeface="Times New Roman" panose="02020603050405020304" pitchFamily="18" charset="0"/>
                <a:ea typeface="Times New Roman" panose="02020603050405020304" pitchFamily="18" charset="0"/>
              </a:rPr>
              <a:t> obraz</a:t>
            </a:r>
            <a:r>
              <a:rPr lang="cs-CZ" sz="1800" spc="0" dirty="0" smtClean="0">
                <a:effectLst/>
                <a:latin typeface="Times New Roman" panose="02020603050405020304" pitchFamily="18" charset="0"/>
                <a:ea typeface="Times New Roman" panose="02020603050405020304" pitchFamily="18" charset="0"/>
              </a:rPr>
              <a:t>u</a:t>
            </a:r>
            <a:r>
              <a:rPr lang="x-none" sz="1800" spc="0" dirty="0" smtClean="0">
                <a:effectLst/>
                <a:latin typeface="Times New Roman" panose="02020603050405020304" pitchFamily="18" charset="0"/>
                <a:ea typeface="Times New Roman" panose="02020603050405020304" pitchFamily="18" charset="0"/>
              </a:rPr>
              <a:t> </a:t>
            </a:r>
            <a:r>
              <a:rPr lang="cs-CZ" sz="1800" spc="0" dirty="0" smtClean="0">
                <a:effectLst/>
                <a:latin typeface="Times New Roman" panose="02020603050405020304" pitchFamily="18" charset="0"/>
                <a:ea typeface="Times New Roman" panose="02020603050405020304" pitchFamily="18" charset="0"/>
              </a:rPr>
              <a:t>světa</a:t>
            </a:r>
            <a:r>
              <a:rPr lang="x-none" sz="1800" spc="0" dirty="0" smtClean="0">
                <a:effectLst/>
                <a:latin typeface="Times New Roman" panose="02020603050405020304" pitchFamily="18" charset="0"/>
                <a:ea typeface="Times New Roman" panose="02020603050405020304" pitchFamily="18" charset="0"/>
              </a:rPr>
              <a:t>)</a:t>
            </a:r>
            <a:endParaRPr lang="pl-PL" sz="1800" spc="0" dirty="0" smtClean="0">
              <a:effectLst/>
              <a:latin typeface="Times New Roman" panose="02020603050405020304" pitchFamily="18" charset="0"/>
              <a:ea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a:p>
            <a:r>
              <a:rPr lang="pl-PL" sz="2000" dirty="0">
                <a:latin typeface="Times New Roman" panose="02020603050405020304" pitchFamily="18" charset="0"/>
                <a:cs typeface="Times New Roman" panose="02020603050405020304" pitchFamily="18" charset="0"/>
              </a:rPr>
              <a:t>S ohledem </a:t>
            </a:r>
            <a:r>
              <a:rPr lang="pl-PL" sz="2000" dirty="0">
                <a:latin typeface="Times New Roman" panose="02020603050405020304" pitchFamily="18" charset="0"/>
                <a:cs typeface="Times New Roman" panose="02020603050405020304" pitchFamily="18" charset="0"/>
              </a:rPr>
              <a:t>na subjektový charakter </a:t>
            </a:r>
            <a:r>
              <a:rPr lang="pl-PL" sz="2000" dirty="0" smtClean="0">
                <a:latin typeface="Times New Roman" panose="02020603050405020304" pitchFamily="18" charset="0"/>
                <a:cs typeface="Times New Roman" panose="02020603050405020304" pitchFamily="18" charset="0"/>
              </a:rPr>
              <a:t>etnolingvistického bádání</a:t>
            </a:r>
            <a:r>
              <a:rPr lang="pl-PL" sz="2000" dirty="0" smtClean="0">
                <a:latin typeface="Times New Roman" panose="02020603050405020304" pitchFamily="18" charset="0"/>
                <a:cs typeface="Times New Roman" panose="02020603050405020304" pitchFamily="18" charset="0"/>
              </a:rPr>
              <a:t> ho lze chápat </a:t>
            </a:r>
            <a:r>
              <a:rPr lang="pl-PL" sz="2000" dirty="0">
                <a:latin typeface="Times New Roman" panose="02020603050405020304" pitchFamily="18" charset="0"/>
                <a:cs typeface="Times New Roman" panose="02020603050405020304" pitchFamily="18" charset="0"/>
              </a:rPr>
              <a:t>jako </a:t>
            </a:r>
            <a:r>
              <a:rPr lang="pl-PL" sz="2000" b="1" dirty="0">
                <a:latin typeface="Times New Roman" panose="02020603050405020304" pitchFamily="18" charset="0"/>
                <a:cs typeface="Times New Roman" panose="02020603050405020304" pitchFamily="18" charset="0"/>
              </a:rPr>
              <a:t>disciplínu o identitách komunit (</a:t>
            </a:r>
            <a:r>
              <a:rPr lang="hr-HR" sz="2000" b="1" i="1" dirty="0">
                <a:effectLst/>
                <a:latin typeface="Times New Roman" panose="02020603050405020304" pitchFamily="18" charset="0"/>
                <a:ea typeface="Calibri" panose="020F0502020204030204" pitchFamily="34" charset="0"/>
                <a:cs typeface="Times New Roman" panose="02020603050405020304" pitchFamily="18" charset="0"/>
              </a:rPr>
              <a:t>tożsamościach wspólnotowych</a:t>
            </a:r>
            <a:r>
              <a:rPr lang="hr-HR"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pl-PL" sz="2000" dirty="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etnolingvistika </a:t>
            </a:r>
            <a:r>
              <a:rPr lang="pl-PL" sz="2000" dirty="0">
                <a:latin typeface="Times New Roman" panose="02020603050405020304" pitchFamily="18" charset="0"/>
                <a:cs typeface="Times New Roman" panose="02020603050405020304" pitchFamily="18" charset="0"/>
              </a:rPr>
              <a:t>je klíčem k mentalitě a hodnotám nositelů zkoumaného jazyka a kultury a k jejich postojům vůči okolnímu světu</a:t>
            </a:r>
          </a:p>
          <a:p>
            <a:pPr marL="0" indent="0">
              <a:buNone/>
            </a:pPr>
            <a:endParaRPr lang="hr-H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239430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4608</TotalTime>
  <Words>3348</Words>
  <Application>Microsoft Office PowerPoint</Application>
  <PresentationFormat>Předvádění na obrazovce (4:3)</PresentationFormat>
  <Paragraphs>405</Paragraphs>
  <Slides>35</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35</vt:i4>
      </vt:variant>
    </vt:vector>
  </HeadingPairs>
  <TitlesOfParts>
    <vt:vector size="41" baseType="lpstr">
      <vt:lpstr>Arial</vt:lpstr>
      <vt:lpstr>Arial Unicode MS</vt:lpstr>
      <vt:lpstr>Calibri</vt:lpstr>
      <vt:lpstr>Times New Roman</vt:lpstr>
      <vt:lpstr>Wingdings</vt:lpstr>
      <vt:lpstr>Motyw pakietu Office</vt:lpstr>
      <vt:lpstr>Współczesna etnolingwistyka kognitywna –  ludowa, narodowa, porównawcza?  Současná kognitivní etnolingwistyka –  lidová, národní, srovnávací?</vt:lpstr>
      <vt:lpstr>Čím se zabývá etnolingvistika?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Polská a ukrajinská lidová tradice</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Typy danych a koherencja semantyczna definicji kognitywnej (przykład polskiej Ojczyzny)</dc:title>
  <dc:creator>Użytkownik systemu Windows</dc:creator>
  <cp:lastModifiedBy>Irena Vaňková</cp:lastModifiedBy>
  <cp:revision>71</cp:revision>
  <dcterms:created xsi:type="dcterms:W3CDTF">2023-09-28T06:26:23Z</dcterms:created>
  <dcterms:modified xsi:type="dcterms:W3CDTF">2023-11-16T20:56:48Z</dcterms:modified>
</cp:coreProperties>
</file>